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4" r:id="rId2"/>
    <p:sldId id="278" r:id="rId3"/>
    <p:sldId id="311" r:id="rId4"/>
    <p:sldId id="310" r:id="rId5"/>
    <p:sldId id="312" r:id="rId6"/>
    <p:sldId id="313" r:id="rId7"/>
    <p:sldId id="314" r:id="rId8"/>
    <p:sldId id="308" r:id="rId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80" autoAdjust="0"/>
  </p:normalViewPr>
  <p:slideViewPr>
    <p:cSldViewPr snapToObjects="1">
      <p:cViewPr varScale="1">
        <p:scale>
          <a:sx n="64" d="100"/>
          <a:sy n="64" d="100"/>
        </p:scale>
        <p:origin x="684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6F43F-70E8-4100-B44F-41CDB929F999}" type="datetimeFigureOut">
              <a:rPr lang="en-US" smtClean="0"/>
              <a:pPr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BFD2F-AF53-4A35-8C5B-7EDD9F04BDDD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935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F0A4F-9DF3-4D87-BA8C-3D59ACAE155F}" type="datetimeFigureOut">
              <a:rPr lang="en-US" smtClean="0"/>
              <a:pPr/>
              <a:t>3/2/2020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54EE4-CDB4-4DB5-8E7E-FB133D2C7C8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58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54EE4-CDB4-4DB5-8E7E-FB133D2C7C8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2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54EE4-CDB4-4DB5-8E7E-FB133D2C7C8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706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54EE4-CDB4-4DB5-8E7E-FB133D2C7C8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80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366" y="2130427"/>
            <a:ext cx="8420100" cy="434478"/>
          </a:xfrm>
        </p:spPr>
        <p:txBody>
          <a:bodyPr anchor="t">
            <a:normAutofit/>
          </a:bodyPr>
          <a:lstStyle>
            <a:lvl1pPr algn="ctr">
              <a:defRPr sz="2400" cap="all">
                <a:solidFill>
                  <a:schemeClr val="accent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8366" y="2564905"/>
            <a:ext cx="8420100" cy="338891"/>
          </a:xfrm>
        </p:spPr>
        <p:txBody>
          <a:bodyPr>
            <a:noAutofit/>
          </a:bodyPr>
          <a:lstStyle>
            <a:lvl1pPr marL="0" indent="0" algn="ct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7487-0564-480D-8A7A-0F3868513E7E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21" y="394326"/>
            <a:ext cx="1332020" cy="146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0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D8FE-7506-41EF-B335-8CA99EA3EAA9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12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24188"/>
            <a:ext cx="8420100" cy="442165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0" y="3466353"/>
            <a:ext cx="84201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CA7E-0E32-44F6-86D7-EC1D8A6CE8A6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7B99F6-96F9-438A-A3A7-D9984BABFD8E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5300" y="3024188"/>
            <a:ext cx="8420100" cy="442165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0" y="3466353"/>
            <a:ext cx="84201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633" y="5955797"/>
            <a:ext cx="567322" cy="732657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95300" y="5812118"/>
            <a:ext cx="8932582" cy="14941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55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3724-956F-45DF-A65E-EA2718D13D7F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2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017C-9869-486E-ADFF-B3CBA203C337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20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398929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199529"/>
            <a:ext cx="5943600" cy="4781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0A5E0-C1B9-4867-A1E2-5B2A0C6D13BD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4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2446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486987"/>
            <a:ext cx="2311400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46463"/>
                </a:solidFill>
              </a:defRPr>
            </a:lvl1pPr>
          </a:lstStyle>
          <a:p>
            <a:fld id="{D0EE56E8-8AF9-4EAA-BC04-5929A4739BF4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486987"/>
            <a:ext cx="3136900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46463"/>
                </a:solidFill>
              </a:defRPr>
            </a:lvl1pPr>
          </a:lstStyle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7528" y="6486987"/>
            <a:ext cx="388471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DB7362-2002-504E-9846-FFD55AE08938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400" y="5956429"/>
            <a:ext cx="650118" cy="71293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95300" y="5770564"/>
            <a:ext cx="8915400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1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4" r:id="rId5"/>
    <p:sldLayoutId id="2147483655" r:id="rId6"/>
    <p:sldLayoutId id="2147483657" r:id="rId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kern="1200" cap="all">
          <a:solidFill>
            <a:srgbClr val="00833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6" y="0"/>
            <a:ext cx="9849544" cy="270892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/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/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3</a:t>
            </a:r>
            <a:r>
              <a:rPr lang="en-US" sz="2800" baseline="300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rd</a:t>
            </a: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 HAWEN Executive Committee meeting, </a:t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3-5 march 2020</a:t>
            </a:r>
            <a:endParaRPr lang="en-GB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87560" y="2636912"/>
            <a:ext cx="9993560" cy="3096344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000" b="1" cap="all" dirty="0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Report on </a:t>
            </a:r>
            <a:r>
              <a:rPr lang="en-US" sz="3000" b="1" cap="all" dirty="0" err="1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hawen</a:t>
            </a:r>
            <a:r>
              <a:rPr lang="en-US" sz="3000" b="1" cap="all" dirty="0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 activities since the last </a:t>
            </a:r>
            <a:r>
              <a:rPr lang="en-US" sz="3000" b="1" cap="all" dirty="0" err="1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hawen</a:t>
            </a:r>
            <a:r>
              <a:rPr lang="en-US" sz="3000" b="1" cap="all" dirty="0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 executive committee meeting</a:t>
            </a:r>
            <a:endParaRPr lang="en-GB" sz="2800" b="1" dirty="0" smtClean="0">
              <a:solidFill>
                <a:srgbClr val="008000"/>
              </a:solidFill>
              <a:latin typeface="Helvetica Neue"/>
              <a:cs typeface="Helvetica Neue"/>
            </a:endParaRPr>
          </a:p>
          <a:p>
            <a:pPr lvl="0" algn="ctr">
              <a:defRPr/>
            </a:pPr>
            <a:endParaRPr lang="en-GB" sz="2800" b="1" dirty="0" smtClean="0">
              <a:solidFill>
                <a:srgbClr val="008000"/>
              </a:solidFill>
              <a:latin typeface="Helvetica Neue"/>
              <a:cs typeface="Helvetica Neue"/>
            </a:endParaRPr>
          </a:p>
          <a:p>
            <a:pPr lvl="0" algn="ctr">
              <a:defRPr/>
            </a:pPr>
            <a:endParaRPr lang="en-GB" sz="2800" b="1" dirty="0">
              <a:solidFill>
                <a:srgbClr val="008000"/>
              </a:solidFill>
              <a:latin typeface="Helvetica Neue"/>
              <a:cs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orn of Africa Wildlife Enforcement Network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24" y="5857294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Key recommendations of the last </a:t>
            </a:r>
            <a:r>
              <a:rPr lang="en-US" sz="3200" dirty="0" err="1" smtClean="0">
                <a:solidFill>
                  <a:srgbClr val="008000"/>
                </a:solidFill>
                <a:latin typeface="Helvetica Neue"/>
                <a:cs typeface="Helvetica Neue"/>
              </a:rPr>
              <a:t>hawen</a:t>
            </a: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 executive committee &amp; Actions taken (1)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HAWEN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members that have not yet completed ICCWC country assessments should work with the IGAD Secretariat to request support for assessments from ICCWC; </a:t>
            </a: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and the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Executive Committee welcomes the offer of support from ICCWC and requests IGAD to follow up</a:t>
            </a: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At the request of Djibouti, IGAD wrote an official letter to ICCWC which responded positively.</a:t>
            </a:r>
            <a:endParaRPr lang="en-GB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Continue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work towards realization of an IGAD/AU Five Year Action Plan to Combat Wildlife Crime in the Horn of Africa;</a:t>
            </a:r>
            <a:r>
              <a:rPr lang="en-GB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sz="2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IGAD and AU developed the Five Year Action Plan; AU to expedite the finalization of the joint </a:t>
            </a:r>
            <a:r>
              <a:rPr lang="en-GB" sz="2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workplan</a:t>
            </a: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and cooperation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Agree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that the IGAD Secretariat should work with HAWEN member countries and the AU to develop a joint proposal for submission to potential funding sources for operationalization of the HAWEN Secretariat and implementation of the HAWEN Action Plan</a:t>
            </a: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Worked together with member states and AU and presented HAWEN Action Plan at COP18 to mobilize resources for HAWEN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IGAD submitted a proposal to EU Brussels through the IGAD Committee of Ambassadors in Brussels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>
              <a:latin typeface="Helvetica Neue"/>
              <a:cs typeface="Helvetica Neue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Horn </a:t>
            </a:r>
            <a:r>
              <a:rPr lang="en-US" dirty="0"/>
              <a:t>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24" y="5881389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Key recommendations of the last </a:t>
            </a:r>
            <a:r>
              <a:rPr lang="en-US" sz="3200" dirty="0" err="1" smtClean="0">
                <a:solidFill>
                  <a:srgbClr val="008000"/>
                </a:solidFill>
                <a:latin typeface="Helvetica Neue"/>
                <a:cs typeface="Helvetica Neue"/>
              </a:rPr>
              <a:t>hawen</a:t>
            </a: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 executive committee &amp; Actions taken (2)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IGAD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 collaboration with its member states should work with HAWEN Partners to explore the potential of a regional TWIX platform for data / information and experience sharing; </a:t>
            </a:r>
            <a:endParaRPr lang="en-GB" sz="2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IGAD was discussing with TRAFFIC and REO of the US Embassy in Addis for such a platform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 matter can be discussed during the TWIX workshop on 4 March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Decide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to begin the process of negotiating a HAWEN regional protocol concerning wild animals confiscated from cross-border wildlife trafficking</a:t>
            </a: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IGAD was waiting for comments from member states to finalize the draft protocol; MSs to provide their comments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Endorse </a:t>
            </a: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 Joint Statement of the African Union and IGAD concerning cooperation to combat wildlife crime in the Horn of Africa region</a:t>
            </a:r>
            <a:r>
              <a:rPr lang="en-GB" sz="2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Will be undertaken as part of the Cooperation Agreement between IGAD and AU for the implementation of the Five Year Action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>
              <a:latin typeface="Helvetica Neue"/>
              <a:cs typeface="Helvetica Neue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orn </a:t>
            </a:r>
            <a:r>
              <a:rPr lang="en-US" dirty="0"/>
              <a:t>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3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5867938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0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Key recommendations of the last </a:t>
            </a:r>
            <a:r>
              <a:rPr lang="en-US" sz="3200" dirty="0" err="1" smtClean="0">
                <a:solidFill>
                  <a:srgbClr val="008000"/>
                </a:solidFill>
                <a:latin typeface="Helvetica Neue"/>
                <a:cs typeface="Helvetica Neue"/>
              </a:rPr>
              <a:t>hawen</a:t>
            </a: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 executive committee &amp; Actions taken (3)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Decide 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that the HAWEN should be represented at the Third Global Meeting of WENs by the Chair of the HAWEN Executive Committee and a representative of IGAD and, if possible, to organize a HAWEN side event to increase awareness and resource mobilization</a:t>
            </a: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Chair of HAWEN and IGAD representative participated at the WEN meeting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With the support of REO of the US,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Embassy in Addis all the documents of HAWEN in a thumb drive with a covering letter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were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distributed to potential Partners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Contacts with different WENs was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initiated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Develop 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and operationalize the HAWEN website/training materials library</a:t>
            </a: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Websites under development with the financial support of the Netherlands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Mr.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Busuri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will present and introduce us to the HAWEN Web-site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Enhance </a:t>
            </a:r>
            <a:r>
              <a:rPr lang="en-GB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cooperation between the HAWEN and the LATF on regional wildlife law enforcement</a:t>
            </a:r>
            <a:r>
              <a:rPr lang="en-GB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HAWEN participated at the LATF meeting </a:t>
            </a:r>
            <a:r>
              <a:rPr lang="en-GB" smtClean="0">
                <a:solidFill>
                  <a:srgbClr val="000000"/>
                </a:solidFill>
                <a:latin typeface="Times New Roman" panose="02020603050405020304" pitchFamily="18" charset="0"/>
              </a:rPr>
              <a:t>in May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LATF Action Plan developed with activities to be implemented with the involvement of different stakeholders, including IGAD 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3200" b="1" dirty="0" smtClean="0">
              <a:latin typeface="Helvetica Neue"/>
              <a:cs typeface="Helvetica Neue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Horn 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4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417" y="5867938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Key recommendations of the last </a:t>
            </a:r>
            <a:r>
              <a:rPr lang="en-US" sz="3200" dirty="0" err="1" smtClean="0">
                <a:solidFill>
                  <a:srgbClr val="008000"/>
                </a:solidFill>
                <a:latin typeface="Helvetica Neue"/>
                <a:cs typeface="Helvetica Neue"/>
              </a:rPr>
              <a:t>hawen</a:t>
            </a: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 executive committee &amp; Actions taken (4)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Strengthen </a:t>
            </a:r>
            <a:r>
              <a:rPr lang="en-GB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relationships between the HAWEN and other regional WENs</a:t>
            </a:r>
            <a:r>
              <a:rPr lang="en-GB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Some relationship between HAWEN and other WENs initiated during </a:t>
            </a:r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COP18</a:t>
            </a:r>
          </a:p>
          <a:p>
            <a:pPr lvl="1"/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Finalize and distribute the report  (list of participants, agenda, presentations) of the workshop latest by end of March 2019</a:t>
            </a: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Report finalized on time and distributed to participants</a:t>
            </a: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IGAD to write an official letter to member states requesting them to designate the HAWEN focal person</a:t>
            </a: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IGAD wrote an official letter to member states</a:t>
            </a: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HAWEN Chair and the IGAD Representative attended UNODC meeting on 25-27 February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Chair presented HAWEN while the IGAD representative present the IGAD Wildlife Management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have good discussions with UNODC, Mike and CMS experts on how we can cooperate and the support HAWEN can get from their projects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am happy that Mr. Javier is among us and will brief the EC on the kind of support and collaboration HAWEN will enjoy from the EU Cross-regional Wildlife Program for EAC, IGAD, SADC and IOC being implemented by UNODC and others. </a:t>
            </a:r>
          </a:p>
          <a:p>
            <a:endParaRPr lang="en-US" sz="19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Horn </a:t>
            </a:r>
            <a:r>
              <a:rPr lang="en-US" dirty="0"/>
              <a:t>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5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440" y="5867938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/>
            </a:r>
            <a:b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</a:b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Key challenges faced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Funding</a:t>
            </a:r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GB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To operationalize the HAWEN Secretariat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To implement HAWEN Action Plan</a:t>
            </a:r>
          </a:p>
          <a:p>
            <a:pPr lvl="1"/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Delay in signing of HAWEN Protocol by Kenya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was discussion that the former ES of IGAD would meet the Kenyan Minister, but did not happen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Minister was also planning to travel to Djibouti to sign the Protocol, but with the departure of the previous IGAD ES, this was delayed again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are working that the new ES travels and meets the Kenyan Minister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Delay of AU and IGAD Cooperation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Joint Action Plan developed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However, signing of the cooperation agreement not undertaken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 requested to expedite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900" dirty="0">
              <a:solidFill>
                <a:schemeClr val="tx1">
                  <a:tint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Horn 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6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24" y="5804453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0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/>
            </a:r>
            <a:b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</a:b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opportunities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are national and regional projects that HAWEN can tap into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Cheetah project supported by DFID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Ethiopian (EWCA) project implemented by </a:t>
            </a:r>
            <a:r>
              <a:rPr lang="en-GB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UNDP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Counter wildlife trafficking in the aviation sector, AWF </a:t>
            </a:r>
            <a:endParaRPr lang="en-GB" sz="19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 </a:t>
            </a:r>
            <a:r>
              <a:rPr lang="en-US" sz="19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Programmes</a:t>
            </a:r>
            <a:endParaRPr lang="en-US" sz="19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 Cross-regional Wildlife </a:t>
            </a:r>
            <a:r>
              <a:rPr lang="en-US" sz="19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Programme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 EU and GEF initiatives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Tap again into CITES activities</a:t>
            </a: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endParaRPr lang="en-US" sz="19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Member States support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Budget for running of the Secretariat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Find out if member states can support through staff 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secondment</a:t>
            </a: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Budget for the implementation of the HAWEN Action Plan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 Phase of BMP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 phase approved (</a:t>
            </a:r>
            <a:r>
              <a:rPr lang="en-US" sz="1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Boma-Gambela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Park, 4.5 m Euros)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EUD in Juba will be responsible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will be some funds for IGAD’s coordination activities</a:t>
            </a:r>
          </a:p>
          <a:p>
            <a:pPr marL="800100" lvl="1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will be also some funds for database and capacity building</a:t>
            </a: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9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900" dirty="0" smtClean="0">
              <a:solidFill>
                <a:schemeClr val="tx1">
                  <a:tint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Horn 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7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24" y="5867938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5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08721"/>
            <a:ext cx="9906000" cy="4824535"/>
          </a:xfrm>
        </p:spPr>
        <p:txBody>
          <a:bodyPr>
            <a:normAutofit/>
          </a:bodyPr>
          <a:lstStyle/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r>
              <a:rPr lang="en-GB" sz="3200" dirty="0" smtClean="0"/>
              <a:t>THANK YOU FOR YOUR ATTENTION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Horn of Africa Wildlife Enforcement Network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8</a:t>
            </a:fld>
            <a:endParaRPr lang="en-US" dirty="0">
              <a:solidFill>
                <a:srgbClr val="646463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24" y="5866399"/>
            <a:ext cx="834583" cy="99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4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GAD PPT Template">
  <a:themeElements>
    <a:clrScheme name="IGAD">
      <a:dk1>
        <a:sysClr val="windowText" lastClr="000000"/>
      </a:dk1>
      <a:lt1>
        <a:sysClr val="window" lastClr="FFFFFF"/>
      </a:lt1>
      <a:dk2>
        <a:srgbClr val="646463"/>
      </a:dk2>
      <a:lt2>
        <a:srgbClr val="D0D0D0"/>
      </a:lt2>
      <a:accent1>
        <a:srgbClr val="00833F"/>
      </a:accent1>
      <a:accent2>
        <a:srgbClr val="F4BE49"/>
      </a:accent2>
      <a:accent3>
        <a:srgbClr val="00408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IGAD PPT Template.thmx</Template>
  <TotalTime>2045</TotalTime>
  <Words>1048</Words>
  <Application>Microsoft Office PowerPoint</Application>
  <PresentationFormat>Format A4 (210 x 297 mm)</PresentationFormat>
  <Paragraphs>136</Paragraphs>
  <Slides>8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Helvetica Neue</vt:lpstr>
      <vt:lpstr>Times New Roman</vt:lpstr>
      <vt:lpstr>IGAD PPT Template</vt:lpstr>
      <vt:lpstr>  3rd HAWEN Executive Committee meeting,  3-5 march 2020</vt:lpstr>
      <vt:lpstr>Key recommendations of the last hawen executive committee &amp; Actions taken (1)</vt:lpstr>
      <vt:lpstr>Key recommendations of the last hawen executive committee &amp; Actions taken (2)</vt:lpstr>
      <vt:lpstr>Key recommendations of the last hawen executive committee &amp; Actions taken (3)</vt:lpstr>
      <vt:lpstr>Key recommendations of the last hawen executive committee &amp; Actions taken (4)</vt:lpstr>
      <vt:lpstr> Key challenges faced</vt:lpstr>
      <vt:lpstr> opportunities</vt:lpstr>
      <vt:lpstr>Présentation PowerPoint</vt:lpstr>
    </vt:vector>
  </TitlesOfParts>
  <Company>Black Africa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 Macintosh</dc:creator>
  <cp:lastModifiedBy>hasmouray rayaleh</cp:lastModifiedBy>
  <cp:revision>140</cp:revision>
  <dcterms:created xsi:type="dcterms:W3CDTF">2014-11-18T09:33:09Z</dcterms:created>
  <dcterms:modified xsi:type="dcterms:W3CDTF">2020-03-02T19:27:25Z</dcterms:modified>
</cp:coreProperties>
</file>