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4" r:id="rId2"/>
    <p:sldId id="278" r:id="rId3"/>
    <p:sldId id="311" r:id="rId4"/>
    <p:sldId id="310" r:id="rId5"/>
    <p:sldId id="312" r:id="rId6"/>
    <p:sldId id="313" r:id="rId7"/>
    <p:sldId id="314" r:id="rId8"/>
    <p:sldId id="308" r:id="rId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380" autoAdjust="0"/>
  </p:normalViewPr>
  <p:slideViewPr>
    <p:cSldViewPr snapToObjects="1">
      <p:cViewPr varScale="1">
        <p:scale>
          <a:sx n="64" d="100"/>
          <a:sy n="64" d="100"/>
        </p:scale>
        <p:origin x="684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pPr/>
              <a:t>3/2/2020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793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pPr/>
              <a:t>3/2/2020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5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827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706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54EE4-CDB4-4DB5-8E7E-FB133D2C7C8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580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420100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05"/>
            <a:ext cx="8420100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pPr/>
              <a:t>Monday, March 2,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INTERGOVERNMENTAL AUTHORITY ON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821" y="394326"/>
            <a:ext cx="1332020" cy="1460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Monday, March 2,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INTERGOVERNMENTAL AUTHORITY ON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188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3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pPr/>
              <a:t>Monday, March 2,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INTERGOVERNMENTAL AUTHORITY ON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pPr/>
              <a:t>Monday, March 2,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INTERGOVERNMENTAL AUTHORITY ON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188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3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6633" y="5955797"/>
            <a:ext cx="567322" cy="732657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495300" y="5812118"/>
            <a:ext cx="8932582" cy="14941"/>
          </a:xfrm>
          <a:prstGeom prst="line">
            <a:avLst/>
          </a:prstGeom>
          <a:ln w="952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255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pPr/>
              <a:t>Monday, March 2,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INTERGOVERNMENTAL AUTHORITY ON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pPr/>
              <a:t>Monday, March 2, 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INTERGOVERNMENTAL AUTHORITY ON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pPr/>
              <a:t>Monday, March 2, 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INTERGOVERNMENTAL AUTHORITY ON DEVELOPMENT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6987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pPr/>
              <a:t>Monday, March 2,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486987"/>
            <a:ext cx="31369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46463"/>
                </a:solidFill>
              </a:defRPr>
            </a:lvl1pPr>
          </a:lstStyle>
          <a:p>
            <a:r>
              <a:rPr lang="en-US" dirty="0" smtClean="0"/>
              <a:t>INTERGOVERNMENTAL AUTHORITY ON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8" y="6486987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7400" y="5956429"/>
            <a:ext cx="650118" cy="71293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495300" y="5770564"/>
            <a:ext cx="8915400" cy="0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4" r:id="rId5"/>
    <p:sldLayoutId id="2147483655" r:id="rId6"/>
    <p:sldLayoutId id="2147483657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56" y="0"/>
            <a:ext cx="9849544" cy="270892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>
                <a:solidFill>
                  <a:srgbClr val="008000"/>
                </a:solidFill>
                <a:latin typeface="Helvetica Neue"/>
                <a:ea typeface="+mn-ea"/>
                <a:cs typeface="Helvetica Neue"/>
              </a:rPr>
              <a:t/>
            </a:r>
            <a:br>
              <a:rPr lang="en-US" sz="2800" dirty="0" smtClean="0">
                <a:solidFill>
                  <a:srgbClr val="008000"/>
                </a:solidFill>
                <a:latin typeface="Helvetica Neue"/>
                <a:ea typeface="+mn-ea"/>
                <a:cs typeface="Helvetica Neue"/>
              </a:rPr>
            </a:br>
            <a:r>
              <a:rPr lang="en-US" sz="2800" dirty="0" smtClean="0">
                <a:solidFill>
                  <a:srgbClr val="008000"/>
                </a:solidFill>
                <a:latin typeface="Helvetica Neue"/>
                <a:ea typeface="+mn-ea"/>
                <a:cs typeface="Helvetica Neue"/>
              </a:rPr>
              <a:t/>
            </a:r>
            <a:br>
              <a:rPr lang="en-US" sz="2800" dirty="0" smtClean="0">
                <a:solidFill>
                  <a:srgbClr val="008000"/>
                </a:solidFill>
                <a:latin typeface="Helvetica Neue"/>
                <a:ea typeface="+mn-ea"/>
                <a:cs typeface="Helvetica Neue"/>
              </a:rPr>
            </a:br>
            <a:r>
              <a:rPr lang="en-US" sz="2800" dirty="0" smtClean="0">
                <a:solidFill>
                  <a:srgbClr val="008000"/>
                </a:solidFill>
                <a:latin typeface="Helvetica Neue"/>
                <a:ea typeface="+mn-ea"/>
                <a:cs typeface="Helvetica Neue"/>
              </a:rPr>
              <a:t>3</a:t>
            </a:r>
            <a:r>
              <a:rPr lang="en-US" sz="2800" baseline="30000" dirty="0" smtClean="0">
                <a:solidFill>
                  <a:srgbClr val="008000"/>
                </a:solidFill>
                <a:latin typeface="Helvetica Neue"/>
                <a:ea typeface="+mn-ea"/>
                <a:cs typeface="Helvetica Neue"/>
              </a:rPr>
              <a:t>rd</a:t>
            </a:r>
            <a:r>
              <a:rPr lang="en-US" sz="2800" dirty="0" smtClean="0">
                <a:solidFill>
                  <a:srgbClr val="008000"/>
                </a:solidFill>
                <a:latin typeface="Helvetica Neue"/>
                <a:ea typeface="+mn-ea"/>
                <a:cs typeface="Helvetica Neue"/>
              </a:rPr>
              <a:t> HAWEN Executive Committee meeting, </a:t>
            </a:r>
            <a:br>
              <a:rPr lang="en-US" sz="2800" dirty="0" smtClean="0">
                <a:solidFill>
                  <a:srgbClr val="008000"/>
                </a:solidFill>
                <a:latin typeface="Helvetica Neue"/>
                <a:ea typeface="+mn-ea"/>
                <a:cs typeface="Helvetica Neue"/>
              </a:rPr>
            </a:br>
            <a:r>
              <a:rPr lang="en-US" sz="2800" dirty="0" smtClean="0">
                <a:solidFill>
                  <a:srgbClr val="008000"/>
                </a:solidFill>
                <a:latin typeface="Helvetica Neue"/>
                <a:ea typeface="+mn-ea"/>
                <a:cs typeface="Helvetica Neue"/>
              </a:rPr>
              <a:t>3-5 march 2020</a:t>
            </a:r>
            <a:endParaRPr lang="en-GB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-87560" y="2636912"/>
            <a:ext cx="9993560" cy="3096344"/>
          </a:xfrm>
        </p:spPr>
        <p:txBody>
          <a:bodyPr>
            <a:normAutofit/>
          </a:bodyPr>
          <a:lstStyle/>
          <a:p>
            <a:pPr lvl="0" algn="ctr">
              <a:defRPr/>
            </a:pPr>
            <a:r>
              <a:rPr lang="en-US" sz="3000" b="1" cap="all" dirty="0" smtClean="0">
                <a:solidFill>
                  <a:srgbClr val="00833F"/>
                </a:solidFill>
                <a:latin typeface="+mj-lt"/>
                <a:ea typeface="+mj-ea"/>
                <a:cs typeface="+mj-cs"/>
              </a:rPr>
              <a:t>Report on </a:t>
            </a:r>
            <a:r>
              <a:rPr lang="en-US" sz="3000" b="1" cap="all" dirty="0" err="1" smtClean="0">
                <a:solidFill>
                  <a:srgbClr val="00833F"/>
                </a:solidFill>
                <a:latin typeface="+mj-lt"/>
                <a:ea typeface="+mj-ea"/>
                <a:cs typeface="+mj-cs"/>
              </a:rPr>
              <a:t>hawen</a:t>
            </a:r>
            <a:r>
              <a:rPr lang="en-US" sz="3000" b="1" cap="all" dirty="0" smtClean="0">
                <a:solidFill>
                  <a:srgbClr val="00833F"/>
                </a:solidFill>
                <a:latin typeface="+mj-lt"/>
                <a:ea typeface="+mj-ea"/>
                <a:cs typeface="+mj-cs"/>
              </a:rPr>
              <a:t> activities since the last </a:t>
            </a:r>
            <a:r>
              <a:rPr lang="en-US" sz="3000" b="1" cap="all" dirty="0" err="1" smtClean="0">
                <a:solidFill>
                  <a:srgbClr val="00833F"/>
                </a:solidFill>
                <a:latin typeface="+mj-lt"/>
                <a:ea typeface="+mj-ea"/>
                <a:cs typeface="+mj-cs"/>
              </a:rPr>
              <a:t>hawen</a:t>
            </a:r>
            <a:r>
              <a:rPr lang="en-US" sz="3000" b="1" cap="all" dirty="0" smtClean="0">
                <a:solidFill>
                  <a:srgbClr val="00833F"/>
                </a:solidFill>
                <a:latin typeface="+mj-lt"/>
                <a:ea typeface="+mj-ea"/>
                <a:cs typeface="+mj-cs"/>
              </a:rPr>
              <a:t> executive committee meeting</a:t>
            </a:r>
            <a:endParaRPr lang="en-GB" sz="2800" b="1" dirty="0" smtClean="0">
              <a:solidFill>
                <a:srgbClr val="008000"/>
              </a:solidFill>
              <a:latin typeface="Helvetica Neue"/>
              <a:cs typeface="Helvetica Neue"/>
            </a:endParaRPr>
          </a:p>
          <a:p>
            <a:pPr lvl="0" algn="ctr">
              <a:defRPr/>
            </a:pPr>
            <a:endParaRPr lang="en-GB" sz="2800" b="1" dirty="0" smtClean="0">
              <a:solidFill>
                <a:srgbClr val="008000"/>
              </a:solidFill>
              <a:latin typeface="Helvetica Neue"/>
              <a:cs typeface="Helvetica Neue"/>
            </a:endParaRPr>
          </a:p>
          <a:p>
            <a:pPr lvl="0" algn="ctr">
              <a:defRPr/>
            </a:pPr>
            <a:endParaRPr lang="en-GB" sz="2800" b="1" dirty="0">
              <a:solidFill>
                <a:srgbClr val="008000"/>
              </a:solidFill>
              <a:latin typeface="Helvetica Neue"/>
              <a:cs typeface="Helvetica Neue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Tuesday 3 March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 smtClean="0"/>
              <a:t>orn of Africa Wildlife Enforcement Network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424" y="5857294"/>
            <a:ext cx="834583" cy="99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50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980728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Helvetica Neue"/>
                <a:cs typeface="Helvetica Neue"/>
              </a:rPr>
              <a:t>Key recommendations of the last </a:t>
            </a:r>
            <a:r>
              <a:rPr lang="en-US" sz="3200" dirty="0" err="1" smtClean="0">
                <a:solidFill>
                  <a:srgbClr val="008000"/>
                </a:solidFill>
                <a:latin typeface="Helvetica Neue"/>
                <a:cs typeface="Helvetica Neue"/>
              </a:rPr>
              <a:t>hawen</a:t>
            </a:r>
            <a:r>
              <a:rPr lang="en-US" sz="3200" dirty="0" smtClean="0">
                <a:solidFill>
                  <a:srgbClr val="008000"/>
                </a:solidFill>
                <a:latin typeface="Helvetica Neue"/>
                <a:cs typeface="Helvetica Neue"/>
              </a:rPr>
              <a:t> executive committee &amp; Actions taken (1)</a:t>
            </a:r>
            <a:endParaRPr lang="en-GB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80728"/>
            <a:ext cx="9906000" cy="4752528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HAWEN </a:t>
            </a:r>
            <a:r>
              <a:rPr lang="en-GB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members that have not yet completed ICCWC country assessments should work with the IGAD Secretariat to request support for assessments from ICCWC; </a:t>
            </a:r>
            <a:r>
              <a:rPr lang="en-GB" sz="2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and the </a:t>
            </a:r>
            <a:r>
              <a:rPr lang="en-GB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Executive Committee welcomes the offer of support from ICCWC and requests IGAD to follow up</a:t>
            </a:r>
            <a:r>
              <a:rPr lang="en-GB" sz="2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At the request of Djibouti, IGAD wrote an official letter to ICCWC which responded positively.</a:t>
            </a:r>
            <a:endParaRPr lang="en-GB" sz="22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Continue </a:t>
            </a:r>
            <a:r>
              <a:rPr lang="en-GB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work towards realization of an IGAD/AU Five Year Action Plan to Combat Wildlife Crime in the Horn of Africa;</a:t>
            </a:r>
            <a:r>
              <a:rPr lang="en-GB" sz="22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GB" sz="22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IGAD and AU developed the Five Year Action Plan; AU to expedite the finalization of the joint </a:t>
            </a:r>
            <a:r>
              <a:rPr lang="en-GB" sz="22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workplan</a:t>
            </a:r>
            <a:r>
              <a:rPr lang="en-GB" sz="2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and cooperation agreement.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Agree </a:t>
            </a:r>
            <a:r>
              <a:rPr lang="en-GB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that the IGAD Secretariat should work with HAWEN member countries and the AU to develop a joint proposal for submission to potential funding sources for operationalization of the HAWEN Secretariat and implementation of the HAWEN Action Plan</a:t>
            </a:r>
            <a:r>
              <a:rPr lang="en-GB" sz="2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Worked together with member states and AU and presented HAWEN Action Plan at COP18 to mobilize resources for HAWEN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IGAD submitted a proposal to EU Brussels through the IGAD Committee of Ambassadors in Brussels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US" sz="3200" b="1" dirty="0" smtClean="0">
              <a:latin typeface="Helvetica Neue"/>
              <a:cs typeface="Helvetica Neue"/>
            </a:endParaRPr>
          </a:p>
          <a:p>
            <a:pPr lvl="1">
              <a:buFont typeface="Arial" pitchFamily="34" charset="0"/>
              <a:buChar char="•"/>
            </a:pPr>
            <a:endParaRPr lang="en-US" sz="3200" b="1" dirty="0" smtClean="0"/>
          </a:p>
          <a:p>
            <a:endParaRPr lang="en-US" sz="3200" dirty="0" smtClean="0"/>
          </a:p>
          <a:p>
            <a:endParaRPr lang="en-GB" b="1" dirty="0" smtClean="0">
              <a:latin typeface="Helvetica Neue"/>
              <a:cs typeface="Helvetica Neue"/>
            </a:endParaRP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Tuesday 3 March 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Horn </a:t>
            </a:r>
            <a:r>
              <a:rPr lang="en-US" dirty="0"/>
              <a:t>of Africa Wildlife Enforcement Network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424" y="5881389"/>
            <a:ext cx="834583" cy="99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50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980728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Helvetica Neue"/>
                <a:cs typeface="Helvetica Neue"/>
              </a:rPr>
              <a:t>Key recommendations of the last </a:t>
            </a:r>
            <a:r>
              <a:rPr lang="en-US" sz="3200" dirty="0" err="1" smtClean="0">
                <a:solidFill>
                  <a:srgbClr val="008000"/>
                </a:solidFill>
                <a:latin typeface="Helvetica Neue"/>
                <a:cs typeface="Helvetica Neue"/>
              </a:rPr>
              <a:t>hawen</a:t>
            </a:r>
            <a:r>
              <a:rPr lang="en-US" sz="3200" dirty="0" smtClean="0">
                <a:solidFill>
                  <a:srgbClr val="008000"/>
                </a:solidFill>
                <a:latin typeface="Helvetica Neue"/>
                <a:cs typeface="Helvetica Neue"/>
              </a:rPr>
              <a:t> executive committee &amp; Actions taken (2)</a:t>
            </a:r>
            <a:endParaRPr lang="en-GB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80728"/>
            <a:ext cx="9906000" cy="4752528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IGAD </a:t>
            </a:r>
            <a:r>
              <a:rPr lang="en-GB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in collaboration with its member states should work with HAWEN Partners to explore the potential of a regional TWIX platform for data / information and experience sharing; </a:t>
            </a:r>
            <a:endParaRPr lang="en-GB" sz="22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IGAD was discussing with TRAFFIC and REO of the US Embassy in Addis for such a platform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The matter can be discussed during the TWIX workshop on 4 March 2020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Decide </a:t>
            </a:r>
            <a:r>
              <a:rPr lang="en-GB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to begin the process of negotiating a HAWEN regional protocol concerning wild animals confiscated from cross-border wildlife trafficking</a:t>
            </a:r>
            <a:r>
              <a:rPr lang="en-GB" sz="2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IGAD was waiting for comments from member states to finalize the draft protocol; MSs to provide their comments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Endorse </a:t>
            </a:r>
            <a:r>
              <a:rPr lang="en-GB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 Joint Statement of the African Union and IGAD concerning cooperation to combat wildlife crime in the Horn of Africa region</a:t>
            </a:r>
            <a:r>
              <a:rPr lang="en-GB" sz="2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Will be undertaken as part of the Cooperation Agreement between IGAD and AU for the implementation of the Five Year Action Plan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US" sz="3200" b="1" dirty="0" smtClean="0">
              <a:latin typeface="Helvetica Neue"/>
              <a:cs typeface="Helvetica Neue"/>
            </a:endParaRPr>
          </a:p>
          <a:p>
            <a:pPr lvl="1">
              <a:buFont typeface="Arial" pitchFamily="34" charset="0"/>
              <a:buChar char="•"/>
            </a:pPr>
            <a:endParaRPr lang="en-US" sz="3200" b="1" dirty="0" smtClean="0"/>
          </a:p>
          <a:p>
            <a:endParaRPr lang="en-US" sz="3200" dirty="0" smtClean="0"/>
          </a:p>
          <a:p>
            <a:endParaRPr lang="en-GB" b="1" dirty="0" smtClean="0">
              <a:latin typeface="Helvetica Neue"/>
              <a:cs typeface="Helvetica Neue"/>
            </a:endParaRP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Tuesday 3 March 2020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 smtClean="0"/>
              <a:t>orn </a:t>
            </a:r>
            <a:r>
              <a:rPr lang="en-US" dirty="0"/>
              <a:t>of Africa Wildlife Enforcement Network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>
                <a:solidFill>
                  <a:srgbClr val="646463"/>
                </a:solidFill>
              </a:rPr>
              <a:pPr/>
              <a:t>3</a:t>
            </a:fld>
            <a:endParaRPr lang="en-US" dirty="0">
              <a:solidFill>
                <a:srgbClr val="646463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5867938"/>
            <a:ext cx="834583" cy="99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40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980728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Helvetica Neue"/>
                <a:cs typeface="Helvetica Neue"/>
              </a:rPr>
              <a:t>Key recommendations of the last </a:t>
            </a:r>
            <a:r>
              <a:rPr lang="en-US" sz="3200" dirty="0" err="1" smtClean="0">
                <a:solidFill>
                  <a:srgbClr val="008000"/>
                </a:solidFill>
                <a:latin typeface="Helvetica Neue"/>
                <a:cs typeface="Helvetica Neue"/>
              </a:rPr>
              <a:t>hawen</a:t>
            </a:r>
            <a:r>
              <a:rPr lang="en-US" sz="3200" dirty="0" smtClean="0">
                <a:solidFill>
                  <a:srgbClr val="008000"/>
                </a:solidFill>
                <a:latin typeface="Helvetica Neue"/>
                <a:cs typeface="Helvetica Neue"/>
              </a:rPr>
              <a:t> executive committee &amp; Actions taken (3)</a:t>
            </a:r>
            <a:endParaRPr lang="en-GB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80728"/>
            <a:ext cx="9906000" cy="4752528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Decide </a:t>
            </a:r>
            <a:r>
              <a:rPr lang="en-GB" b="1" dirty="0">
                <a:solidFill>
                  <a:srgbClr val="000000"/>
                </a:solidFill>
                <a:latin typeface="Times New Roman" panose="02020603050405020304" pitchFamily="18" charset="0"/>
              </a:rPr>
              <a:t>that the HAWEN should be represented at the Third Global Meeting of WENs by the Chair of the HAWEN Executive Committee and a representative of IGAD and, if possible, to organize a HAWEN side event to increase awareness and resource mobilization</a:t>
            </a:r>
            <a:r>
              <a:rPr lang="en-GB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Chair of HAWEN and IGAD representative participated at the WEN meeting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With the support of REO of the US, 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Embassy in Addis all the documents of HAWEN in a thumb drive with a covering letter </a:t>
            </a: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were 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distributed to potential Partners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Contacts with different WENs was </a:t>
            </a: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initiated</a:t>
            </a:r>
            <a:endParaRPr lang="en-GB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Develop </a:t>
            </a:r>
            <a:r>
              <a:rPr lang="en-GB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and operationalize the HAWEN website/training materials library</a:t>
            </a:r>
            <a:r>
              <a:rPr lang="en-GB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Websites under development with the financial support of the Netherlands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Mr.</a:t>
            </a: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Busuri</a:t>
            </a: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will present and introduce us to the HAWEN Web-site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Enhance </a:t>
            </a:r>
            <a:r>
              <a:rPr lang="en-GB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cooperation between the HAWEN and the LATF on regional wildlife law enforcement</a:t>
            </a:r>
            <a:r>
              <a:rPr lang="en-GB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HAWEN participated at the LATF meeting </a:t>
            </a:r>
            <a:r>
              <a:rPr lang="en-GB" smtClean="0">
                <a:solidFill>
                  <a:srgbClr val="000000"/>
                </a:solidFill>
                <a:latin typeface="Times New Roman" panose="02020603050405020304" pitchFamily="18" charset="0"/>
              </a:rPr>
              <a:t>in May </a:t>
            </a: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2019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LATF Action Plan developed with activities to be implemented with the involvement of different stakeholders, including IGAD </a:t>
            </a:r>
            <a:endParaRPr lang="en-GB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US" sz="3200" b="1" dirty="0" smtClean="0">
              <a:latin typeface="Helvetica Neue"/>
              <a:cs typeface="Helvetica Neue"/>
            </a:endParaRPr>
          </a:p>
          <a:p>
            <a:pPr lvl="1">
              <a:buFont typeface="Arial" pitchFamily="34" charset="0"/>
              <a:buChar char="•"/>
            </a:pPr>
            <a:endParaRPr lang="en-US" sz="3200" b="1" dirty="0" smtClean="0"/>
          </a:p>
          <a:p>
            <a:endParaRPr lang="en-US" sz="3200" dirty="0" smtClean="0"/>
          </a:p>
          <a:p>
            <a:endParaRPr lang="en-GB" b="1" dirty="0" smtClean="0">
              <a:latin typeface="Helvetica Neue"/>
              <a:cs typeface="Helvetica Neue"/>
            </a:endParaRP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Tuesday 3 March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Horn of Africa Wildlife Enforcement Network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>
                <a:solidFill>
                  <a:srgbClr val="646463"/>
                </a:solidFill>
              </a:rPr>
              <a:pPr/>
              <a:t>4</a:t>
            </a:fld>
            <a:endParaRPr lang="en-US" dirty="0">
              <a:solidFill>
                <a:srgbClr val="646463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9417" y="5867938"/>
            <a:ext cx="834583" cy="99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37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980728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Helvetica Neue"/>
                <a:cs typeface="Helvetica Neue"/>
              </a:rPr>
              <a:t>Key recommendations of the last </a:t>
            </a:r>
            <a:r>
              <a:rPr lang="en-US" sz="3200" dirty="0" err="1" smtClean="0">
                <a:solidFill>
                  <a:srgbClr val="008000"/>
                </a:solidFill>
                <a:latin typeface="Helvetica Neue"/>
                <a:cs typeface="Helvetica Neue"/>
              </a:rPr>
              <a:t>hawen</a:t>
            </a:r>
            <a:r>
              <a:rPr lang="en-US" sz="3200" dirty="0" smtClean="0">
                <a:solidFill>
                  <a:srgbClr val="008000"/>
                </a:solidFill>
                <a:latin typeface="Helvetica Neue"/>
                <a:cs typeface="Helvetica Neue"/>
              </a:rPr>
              <a:t> executive committee &amp; Actions taken (4)</a:t>
            </a:r>
            <a:endParaRPr lang="en-GB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80728"/>
            <a:ext cx="9906000" cy="4752528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Strengthen </a:t>
            </a:r>
            <a:r>
              <a:rPr lang="en-GB" sz="19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relationships between the HAWEN and other regional WENs</a:t>
            </a:r>
            <a:r>
              <a:rPr lang="en-GB" sz="1900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  <a:latin typeface="Times New Roman" panose="02020603050405020304" pitchFamily="18" charset="0"/>
              </a:rPr>
              <a:t>Some relationship between HAWEN and other WENs initiated during </a:t>
            </a:r>
            <a:r>
              <a:rPr lang="en-GB" sz="19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COP18</a:t>
            </a:r>
          </a:p>
          <a:p>
            <a:pPr lvl="1"/>
            <a:r>
              <a:rPr lang="en-GB" sz="19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GB" sz="19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Finalize and distribute the report  (list of participants, agenda, presentations) of the workshop latest by end of March 2019</a:t>
            </a:r>
            <a:r>
              <a:rPr lang="en-US" sz="19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800100" lvl="1" indent="-342900" algn="just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9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Report finalized on time and distributed to participants</a:t>
            </a:r>
          </a:p>
          <a:p>
            <a:pPr lvl="1" algn="just">
              <a:lnSpc>
                <a:spcPct val="115000"/>
              </a:lnSpc>
              <a:spcBef>
                <a:spcPts val="0"/>
              </a:spcBef>
            </a:pPr>
            <a:endParaRPr lang="en-US" sz="19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IGAD to write an official letter to member states requesting them to designate the HAWEN focal person</a:t>
            </a:r>
            <a:r>
              <a:rPr lang="en-US" sz="19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800100" lvl="1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IGAD wrote an official letter to member states</a:t>
            </a:r>
            <a:endParaRPr lang="en-US" sz="19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Other Activities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HAWEN Chair and the IGAD Representative attended UNODC meeting on 25-27 February 2020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Chair presented HAWEN while the IGAD representative present the IGAD Wildlife Management Strategy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 have good discussions with UNODC, Mike and CMS experts on how we can cooperate and the support HAWEN can get from their projects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 am happy that Mr. Javier is among us and will brief the EC on the kind of support and collaboration HAWEN will enjoy from the EU Cross-regional Wildlife Program for EAC, IGAD, SADC and IOC being implemented by UNODC and others. </a:t>
            </a:r>
          </a:p>
          <a:p>
            <a:endParaRPr lang="en-US" sz="19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US" sz="3200" b="1" dirty="0" smtClean="0"/>
          </a:p>
          <a:p>
            <a:endParaRPr lang="en-US" sz="3200" dirty="0" smtClean="0"/>
          </a:p>
          <a:p>
            <a:endParaRPr lang="en-GB" b="1" dirty="0" smtClean="0">
              <a:latin typeface="Helvetica Neue"/>
              <a:cs typeface="Helvetica Neue"/>
            </a:endParaRP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Tuesday 3 March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Horn </a:t>
            </a:r>
            <a:r>
              <a:rPr lang="en-US" dirty="0"/>
              <a:t>of Africa Wildlife Enforcement Network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>
                <a:solidFill>
                  <a:srgbClr val="646463"/>
                </a:solidFill>
              </a:rPr>
              <a:pPr/>
              <a:t>5</a:t>
            </a:fld>
            <a:endParaRPr lang="en-US" dirty="0">
              <a:solidFill>
                <a:srgbClr val="646463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440" y="5867938"/>
            <a:ext cx="834583" cy="99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98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980728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Helvetica Neue"/>
                <a:cs typeface="Helvetica Neue"/>
              </a:rPr>
              <a:t/>
            </a:r>
            <a:br>
              <a:rPr lang="en-US" sz="3200" dirty="0" smtClean="0">
                <a:solidFill>
                  <a:srgbClr val="008000"/>
                </a:solidFill>
                <a:latin typeface="Helvetica Neue"/>
                <a:cs typeface="Helvetica Neue"/>
              </a:rPr>
            </a:br>
            <a:r>
              <a:rPr lang="en-US" sz="3200" dirty="0" smtClean="0">
                <a:solidFill>
                  <a:srgbClr val="008000"/>
                </a:solidFill>
                <a:latin typeface="Helvetica Neue"/>
                <a:cs typeface="Helvetica Neue"/>
              </a:rPr>
              <a:t>Key challenges faced</a:t>
            </a:r>
            <a:endParaRPr lang="en-GB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80728"/>
            <a:ext cx="9906000" cy="475252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Funding</a:t>
            </a:r>
            <a:r>
              <a:rPr lang="en-GB" sz="19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en-GB" sz="19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9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To operationalize the HAWEN Secretariat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9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To implement HAWEN Action Plan</a:t>
            </a:r>
          </a:p>
          <a:p>
            <a:pPr lvl="1"/>
            <a:r>
              <a:rPr lang="en-GB" sz="19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GB" sz="19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9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Delay in signing of HAWEN Protocol by Kenya</a:t>
            </a:r>
          </a:p>
          <a:p>
            <a:pPr marL="800100" lvl="1" indent="-342900" algn="just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There was discussion that the former ES of IGAD would meet the Kenyan Minister, but did not happen</a:t>
            </a:r>
          </a:p>
          <a:p>
            <a:pPr marL="800100" lvl="1" indent="-342900" algn="just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Minister was also planning to travel to Djibouti to sign the Protocol, but with the departure of the previous IGAD ES, this was delayed again</a:t>
            </a:r>
          </a:p>
          <a:p>
            <a:pPr marL="800100" lvl="1" indent="-342900" algn="just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 are working that the new ES travels and meets the Kenyan Minister</a:t>
            </a:r>
            <a:endParaRPr lang="en-US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Delay of AU and IGAD Cooperation</a:t>
            </a:r>
          </a:p>
          <a:p>
            <a:pPr marL="800100" lvl="1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Joint Action Plan developed</a:t>
            </a:r>
          </a:p>
          <a:p>
            <a:pPr marL="800100" lvl="1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However, signing of the cooperation agreement not undertaken</a:t>
            </a:r>
          </a:p>
          <a:p>
            <a:pPr marL="800100" lvl="1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AU requested to expedite</a:t>
            </a:r>
            <a:endParaRPr lang="en-US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1900" dirty="0">
              <a:solidFill>
                <a:schemeClr val="tx1">
                  <a:tint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US" sz="3200" b="1" dirty="0" smtClean="0"/>
          </a:p>
          <a:p>
            <a:endParaRPr lang="en-US" sz="3200" dirty="0" smtClean="0"/>
          </a:p>
          <a:p>
            <a:endParaRPr lang="en-GB" b="1" dirty="0" smtClean="0">
              <a:latin typeface="Helvetica Neue"/>
              <a:cs typeface="Helvetica Neue"/>
            </a:endParaRP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Tuesday 3 March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Horn of Africa Wildlife Enforcement Network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>
                <a:solidFill>
                  <a:srgbClr val="646463"/>
                </a:solidFill>
              </a:rPr>
              <a:pPr/>
              <a:t>6</a:t>
            </a:fld>
            <a:endParaRPr lang="en-US" dirty="0">
              <a:solidFill>
                <a:srgbClr val="646463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424" y="5804453"/>
            <a:ext cx="834583" cy="99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30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980728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Helvetica Neue"/>
                <a:cs typeface="Helvetica Neue"/>
              </a:rPr>
              <a:t/>
            </a:r>
            <a:br>
              <a:rPr lang="en-US" sz="3200" dirty="0" smtClean="0">
                <a:solidFill>
                  <a:srgbClr val="008000"/>
                </a:solidFill>
                <a:latin typeface="Helvetica Neue"/>
                <a:cs typeface="Helvetica Neue"/>
              </a:rPr>
            </a:br>
            <a:r>
              <a:rPr lang="en-US" sz="3200" dirty="0" smtClean="0">
                <a:solidFill>
                  <a:srgbClr val="008000"/>
                </a:solidFill>
                <a:latin typeface="Helvetica Neue"/>
                <a:cs typeface="Helvetica Neue"/>
              </a:rPr>
              <a:t>opportunities</a:t>
            </a:r>
            <a:endParaRPr lang="en-GB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80728"/>
            <a:ext cx="9906000" cy="4752528"/>
          </a:xfrm>
        </p:spPr>
        <p:txBody>
          <a:bodyPr>
            <a:normAutofit fontScale="70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There are national and regional projects that HAWEN can tap into</a:t>
            </a:r>
          </a:p>
          <a:p>
            <a:pPr marL="800100" lvl="1" indent="-342900" algn="just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Cheetah project supported by DFID</a:t>
            </a:r>
          </a:p>
          <a:p>
            <a:pPr marL="800100" lvl="1" indent="-342900" algn="just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Ethiopian (EWCA) project implemented by </a:t>
            </a:r>
            <a:r>
              <a:rPr lang="en-GB" sz="19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UNDP</a:t>
            </a:r>
          </a:p>
          <a:p>
            <a:pPr marL="800100" lvl="1" indent="-342900" algn="just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9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Counter wildlife trafficking in the aviation sector, AWF </a:t>
            </a:r>
            <a:endParaRPr lang="en-GB" sz="19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9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GB" sz="19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9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Other </a:t>
            </a:r>
            <a:r>
              <a:rPr lang="en-US" sz="19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Programmes</a:t>
            </a:r>
            <a:endParaRPr lang="en-US" sz="19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 algn="just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9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EU Cross-regional Wildlife </a:t>
            </a:r>
            <a:r>
              <a:rPr lang="en-US" sz="19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Programme</a:t>
            </a:r>
            <a:endParaRPr lang="en-US" sz="19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 algn="just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9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Other EU and GEF initiatives</a:t>
            </a:r>
          </a:p>
          <a:p>
            <a:pPr marL="800100" lvl="1" indent="-342900" algn="just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9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Tap again into CITES activities</a:t>
            </a:r>
          </a:p>
          <a:p>
            <a:pPr lvl="1" algn="just">
              <a:lnSpc>
                <a:spcPct val="115000"/>
              </a:lnSpc>
              <a:spcBef>
                <a:spcPts val="0"/>
              </a:spcBef>
            </a:pPr>
            <a:endParaRPr lang="en-US" sz="19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Member States support</a:t>
            </a:r>
          </a:p>
          <a:p>
            <a:pPr marL="800100" lvl="1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Budget for running of the Secretariat</a:t>
            </a:r>
          </a:p>
          <a:p>
            <a:pPr marL="800100" lvl="1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Find out if member states can support through staff </a:t>
            </a:r>
            <a:r>
              <a:rPr lang="en-US" sz="19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secondment</a:t>
            </a:r>
            <a:endParaRPr lang="en-US" sz="19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Budget for the implementation of the HAWEN Action Plan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Second Phase of BMP</a:t>
            </a:r>
          </a:p>
          <a:p>
            <a:pPr marL="800100" lvl="1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Second phase approved (</a:t>
            </a:r>
            <a:r>
              <a:rPr lang="en-US" sz="19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Boma-Gambela</a:t>
            </a:r>
            <a:r>
              <a:rPr lang="en-US" sz="19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Park, 4.5 m Euros)</a:t>
            </a:r>
          </a:p>
          <a:p>
            <a:pPr marL="800100" lvl="1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EUD in Juba will be responsible</a:t>
            </a:r>
          </a:p>
          <a:p>
            <a:pPr marL="800100" lvl="1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There will be some funds for IGAD’s coordination activities</a:t>
            </a:r>
          </a:p>
          <a:p>
            <a:pPr marL="800100" lvl="1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There will be also some funds for database and capacity building</a:t>
            </a:r>
            <a:endParaRPr lang="en-US" sz="19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endParaRPr lang="en-US" sz="19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1900" dirty="0" smtClean="0">
              <a:solidFill>
                <a:schemeClr val="tx1">
                  <a:tint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US" sz="3200" b="1" dirty="0" smtClean="0"/>
          </a:p>
          <a:p>
            <a:endParaRPr lang="en-US" sz="3200" dirty="0" smtClean="0"/>
          </a:p>
          <a:p>
            <a:endParaRPr lang="en-GB" b="1" dirty="0" smtClean="0">
              <a:latin typeface="Helvetica Neue"/>
              <a:cs typeface="Helvetica Neue"/>
            </a:endParaRP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Tuesday 3 March 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Horn of Africa Wildlife Enforcement Network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>
                <a:solidFill>
                  <a:srgbClr val="646463"/>
                </a:solidFill>
              </a:rPr>
              <a:pPr/>
              <a:t>7</a:t>
            </a:fld>
            <a:endParaRPr lang="en-US" dirty="0">
              <a:solidFill>
                <a:srgbClr val="646463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424" y="5867938"/>
            <a:ext cx="834583" cy="99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35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08721"/>
            <a:ext cx="9906000" cy="4824535"/>
          </a:xfrm>
        </p:spPr>
        <p:txBody>
          <a:bodyPr>
            <a:normAutofit/>
          </a:bodyPr>
          <a:lstStyle/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r>
              <a:rPr lang="en-GB" sz="3200" dirty="0" smtClean="0"/>
              <a:t>THANK YOU FOR YOUR ATTENTION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Tuesday 3 March 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Horn of Africa Wildlife Enforcement Network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>
                <a:solidFill>
                  <a:srgbClr val="646463"/>
                </a:solidFill>
              </a:rPr>
              <a:pPr/>
              <a:t>8</a:t>
            </a:fld>
            <a:endParaRPr lang="en-US" dirty="0">
              <a:solidFill>
                <a:srgbClr val="646463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424" y="5866399"/>
            <a:ext cx="834583" cy="99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04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GAD PPT Template">
  <a:themeElements>
    <a:clrScheme name="IGAD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2045</TotalTime>
  <Words>1048</Words>
  <Application>Microsoft Office PowerPoint</Application>
  <PresentationFormat>Format A4 (210 x 297 mm)</PresentationFormat>
  <Paragraphs>136</Paragraphs>
  <Slides>8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Helvetica Neue</vt:lpstr>
      <vt:lpstr>Times New Roman</vt:lpstr>
      <vt:lpstr>IGAD PPT Template</vt:lpstr>
      <vt:lpstr>  3rd HAWEN Executive Committee meeting,  3-5 march 2020</vt:lpstr>
      <vt:lpstr>Key recommendations of the last hawen executive committee &amp; Actions taken (1)</vt:lpstr>
      <vt:lpstr>Key recommendations of the last hawen executive committee &amp; Actions taken (2)</vt:lpstr>
      <vt:lpstr>Key recommendations of the last hawen executive committee &amp; Actions taken (3)</vt:lpstr>
      <vt:lpstr>Key recommendations of the last hawen executive committee &amp; Actions taken (4)</vt:lpstr>
      <vt:lpstr> Key challenges faced</vt:lpstr>
      <vt:lpstr> opportunities</vt:lpstr>
      <vt:lpstr>Présentation PowerPoint</vt:lpstr>
    </vt:vector>
  </TitlesOfParts>
  <Company>Black Africa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hasmouray rayaleh</cp:lastModifiedBy>
  <cp:revision>140</cp:revision>
  <dcterms:created xsi:type="dcterms:W3CDTF">2014-11-18T09:33:09Z</dcterms:created>
  <dcterms:modified xsi:type="dcterms:W3CDTF">2020-03-02T19:27:25Z</dcterms:modified>
</cp:coreProperties>
</file>