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8" r:id="rId3"/>
    <p:sldId id="261" r:id="rId4"/>
    <p:sldId id="274" r:id="rId5"/>
    <p:sldId id="262" r:id="rId6"/>
    <p:sldId id="269" r:id="rId7"/>
    <p:sldId id="275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285" r:id="rId17"/>
    <p:sldId id="286" r:id="rId18"/>
    <p:sldId id="276" r:id="rId19"/>
    <p:sldId id="271" r:id="rId20"/>
    <p:sldId id="287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77" y="1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7" d="100"/>
          <a:sy n="67" d="100"/>
        </p:scale>
        <p:origin x="3120" y="7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6F9CDE-4224-4D56-BA63-AF8E46DBF928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FA8ED-8C8D-4EE9-A987-5DE1AF577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621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43B55-5AD3-419C-A656-6C3CAB6560D2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1E704-2D0B-43F7-852E-725D93237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955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43B55-5AD3-419C-A656-6C3CAB6560D2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1E704-2D0B-43F7-852E-725D93237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181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43B55-5AD3-419C-A656-6C3CAB6560D2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1E704-2D0B-43F7-852E-725D93237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091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43B55-5AD3-419C-A656-6C3CAB6560D2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1E704-2D0B-43F7-852E-725D93237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349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43B55-5AD3-419C-A656-6C3CAB6560D2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1E704-2D0B-43F7-852E-725D93237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689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43B55-5AD3-419C-A656-6C3CAB6560D2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1E704-2D0B-43F7-852E-725D93237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389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43B55-5AD3-419C-A656-6C3CAB6560D2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1E704-2D0B-43F7-852E-725D93237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74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43B55-5AD3-419C-A656-6C3CAB6560D2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1E704-2D0B-43F7-852E-725D93237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10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43B55-5AD3-419C-A656-6C3CAB6560D2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1E704-2D0B-43F7-852E-725D93237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309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43B55-5AD3-419C-A656-6C3CAB6560D2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1E704-2D0B-43F7-852E-725D93237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290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43B55-5AD3-419C-A656-6C3CAB6560D2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1E704-2D0B-43F7-852E-725D93237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666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743B55-5AD3-419C-A656-6C3CAB6560D2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01E704-2D0B-43F7-852E-725D93237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42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7124" y="2093976"/>
            <a:ext cx="9296868" cy="1150810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Conserving Africa’s Wild Fauna and Flora</a:t>
            </a:r>
            <a:endParaRPr lang="en-US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68496"/>
            <a:ext cx="9144000" cy="1289304"/>
          </a:xfrm>
        </p:spPr>
        <p:txBody>
          <a:bodyPr/>
          <a:lstStyle/>
          <a:p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AFRICAN UNION COMMISSION</a:t>
            </a:r>
          </a:p>
          <a:p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DEPARTMENT OF RURAL ECONOMY AND AGRICULTURE</a:t>
            </a:r>
          </a:p>
          <a:p>
            <a:endParaRPr lang="en-US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678" y="996696"/>
            <a:ext cx="3136643" cy="10972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40260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Political Commitment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</a:t>
            </a:r>
            <a:r>
              <a:rPr lang="en-US" dirty="0" smtClean="0"/>
              <a:t>ocuses on the prioritization of governments, organizations and institutions in supporting local, regional, </a:t>
            </a:r>
            <a:r>
              <a:rPr lang="en-US" dirty="0" smtClean="0"/>
              <a:t>trans-boundary</a:t>
            </a:r>
            <a:r>
              <a:rPr lang="en-US" dirty="0" smtClean="0"/>
              <a:t>, continental and global efforts to combat IWT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Political commitments to combat IWT at a local, national, </a:t>
            </a:r>
            <a:r>
              <a:rPr lang="en-US" dirty="0" smtClean="0"/>
              <a:t>trans-frontier</a:t>
            </a:r>
            <a:r>
              <a:rPr lang="en-US" dirty="0" smtClean="0"/>
              <a:t>, regional economic community or continental level; efforts may be directed at source, transit, or consumer/designation levels.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1504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Questions - Political Commitment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80441"/>
          </a:xfrm>
        </p:spPr>
        <p:txBody>
          <a:bodyPr>
            <a:normAutofit/>
          </a:bodyPr>
          <a:lstStyle/>
          <a:p>
            <a:r>
              <a:rPr lang="en-US" dirty="0" smtClean="0"/>
              <a:t>Does your country have a current strategy to combat IWT?</a:t>
            </a:r>
          </a:p>
          <a:p>
            <a:r>
              <a:rPr lang="en-US" dirty="0" smtClean="0"/>
              <a:t>How many  instruments has your country joined or ratified this year? </a:t>
            </a:r>
          </a:p>
          <a:p>
            <a:r>
              <a:rPr lang="en-US" dirty="0" smtClean="0"/>
              <a:t>How many IWT conventions or meetings has your Member State participated in this year? </a:t>
            </a:r>
          </a:p>
          <a:p>
            <a:r>
              <a:rPr lang="en-US" dirty="0" smtClean="0"/>
              <a:t>How many awards or commendations has your country received this year with regards to IWT efforts?</a:t>
            </a:r>
          </a:p>
          <a:p>
            <a:r>
              <a:rPr lang="en-US" dirty="0" smtClean="0"/>
              <a:t>How many awards or commendations has your country received this year with regards to IWT efforts?</a:t>
            </a:r>
          </a:p>
          <a:p>
            <a:r>
              <a:rPr lang="en-US" dirty="0" smtClean="0"/>
              <a:t>What success factor(s) apply to this strategic area and which indicators are the factors linked to?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040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Regional and International Collaboration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Questions in this section focus on collaboration, coordination and cooperation at different levels and with the potential to influence IWT.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For example, </a:t>
            </a:r>
            <a:r>
              <a:rPr lang="en-US" b="1" dirty="0" smtClean="0"/>
              <a:t>cooperation</a:t>
            </a:r>
            <a:r>
              <a:rPr lang="en-US" dirty="0" smtClean="0"/>
              <a:t> among source, transit and destination countries; Support establishment of regional law enforcement </a:t>
            </a:r>
            <a:r>
              <a:rPr lang="en-US" b="1" dirty="0" smtClean="0"/>
              <a:t>networks</a:t>
            </a:r>
            <a:r>
              <a:rPr lang="en-US" dirty="0" smtClean="0"/>
              <a:t>, development of law enforcement </a:t>
            </a:r>
            <a:r>
              <a:rPr lang="en-US" b="1" dirty="0" smtClean="0"/>
              <a:t>agreements</a:t>
            </a:r>
            <a:r>
              <a:rPr lang="en-US" dirty="0" smtClean="0"/>
              <a:t> such as reciprocal enforcement agreements or harmonization of legislation at regional and sub-regional levels, </a:t>
            </a:r>
            <a:r>
              <a:rPr lang="en-US" dirty="0" err="1" smtClean="0"/>
              <a:t>etc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5603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96471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Questions: 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Regional and International Collaboration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04047"/>
            <a:ext cx="10515600" cy="5172916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Joint dialogue sessions have been held</a:t>
            </a:r>
          </a:p>
          <a:p>
            <a:r>
              <a:rPr lang="en-US" dirty="0" smtClean="0"/>
              <a:t>New agreements have been signed or implemented that involve regional or international cooperation</a:t>
            </a:r>
          </a:p>
          <a:p>
            <a:r>
              <a:rPr lang="en-US" dirty="0" smtClean="0"/>
              <a:t>New partnerships have been identified or forged </a:t>
            </a:r>
          </a:p>
          <a:p>
            <a:r>
              <a:rPr lang="en-US" dirty="0" smtClean="0"/>
              <a:t>New joint initiatives or operations identified or forged</a:t>
            </a:r>
          </a:p>
          <a:p>
            <a:r>
              <a:rPr lang="en-US" dirty="0" smtClean="0"/>
              <a:t>Formation of new networks </a:t>
            </a:r>
            <a:endParaRPr lang="en-US" dirty="0"/>
          </a:p>
          <a:p>
            <a:endParaRPr lang="en-US" dirty="0"/>
          </a:p>
          <a:p>
            <a:r>
              <a:rPr lang="en-US" dirty="0" smtClean="0"/>
              <a:t>Has information sharing across all networks to which you belong increased, stayed the same, or decreased</a:t>
            </a:r>
            <a:endParaRPr lang="en-US" dirty="0"/>
          </a:p>
          <a:p>
            <a:r>
              <a:rPr lang="en-US" dirty="0" smtClean="0"/>
              <a:t>Has information sharing across all networks to which you belong increased, stayed the same, or decreased</a:t>
            </a:r>
            <a:endParaRPr lang="en-US" dirty="0"/>
          </a:p>
          <a:p>
            <a:r>
              <a:rPr lang="en-US" dirty="0" smtClean="0"/>
              <a:t>What key achievement(s) are associated this strategic area and which indicator(s) are the achievements linked to</a:t>
            </a:r>
          </a:p>
          <a:p>
            <a:r>
              <a:rPr lang="en-US" dirty="0" smtClean="0"/>
              <a:t>What success factor(s) apply to this strategic area and which indicators are the factors linked to?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0853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013012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Enforcement and Compliance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13014"/>
            <a:ext cx="10515600" cy="5540186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Focus on efforts to strengthen the ability of law enforcement and  judicial systems to combat wildlife trafficking across source, transit and destination locations. </a:t>
            </a:r>
            <a:r>
              <a:rPr lang="en-US" i="1" dirty="0" smtClean="0">
                <a:solidFill>
                  <a:schemeClr val="accent1">
                    <a:lumMod val="50000"/>
                  </a:schemeClr>
                </a:solidFill>
              </a:rPr>
              <a:t>For example, capacity building for deterrent efforts, proactive enforcement, strengthening judicial and regulatory frameworks and promoting use of technology in wildlife investigations and prosecutions. 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Questions </a:t>
            </a:r>
            <a:r>
              <a:rPr lang="en-US" b="1" dirty="0" smtClean="0"/>
              <a:t>also</a:t>
            </a:r>
            <a:r>
              <a:rPr lang="en-US" dirty="0" smtClean="0"/>
              <a:t> focus on the extent to which </a:t>
            </a:r>
            <a:r>
              <a:rPr lang="en-US" b="1" dirty="0" smtClean="0"/>
              <a:t>local communities </a:t>
            </a:r>
            <a:r>
              <a:rPr lang="en-US" dirty="0" smtClean="0"/>
              <a:t>and Indigenous Peoples are engaged in enforcement designed to deter crime and compliance activities designed to enable rule following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45744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9588" y="0"/>
            <a:ext cx="10515600" cy="905435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Questions: Enforcement 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compliance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66800"/>
            <a:ext cx="10515600" cy="5110163"/>
          </a:xfrm>
        </p:spPr>
        <p:txBody>
          <a:bodyPr>
            <a:normAutofit/>
          </a:bodyPr>
          <a:lstStyle/>
          <a:p>
            <a:r>
              <a:rPr lang="en-US" dirty="0" smtClean="0"/>
              <a:t>Any </a:t>
            </a:r>
            <a:r>
              <a:rPr lang="en-US" b="1" dirty="0" smtClean="0"/>
              <a:t>new laws</a:t>
            </a:r>
            <a:r>
              <a:rPr lang="en-US" dirty="0" smtClean="0"/>
              <a:t>, policies or legal reforms passed?</a:t>
            </a:r>
          </a:p>
          <a:p>
            <a:r>
              <a:rPr lang="en-US" dirty="0" smtClean="0"/>
              <a:t>How many programs have been developed to support </a:t>
            </a:r>
            <a:r>
              <a:rPr lang="en-US" b="1" dirty="0" smtClean="0"/>
              <a:t>community compliance </a:t>
            </a:r>
            <a:r>
              <a:rPr lang="en-US" dirty="0" smtClean="0"/>
              <a:t>with laws, policies or legal reforms?</a:t>
            </a:r>
          </a:p>
          <a:p>
            <a:r>
              <a:rPr lang="en-US" dirty="0" smtClean="0"/>
              <a:t>How many programs have been developed to support </a:t>
            </a:r>
            <a:r>
              <a:rPr lang="en-US" b="1" dirty="0" smtClean="0"/>
              <a:t>instructional or organizational compliance </a:t>
            </a:r>
            <a:r>
              <a:rPr lang="en-US" dirty="0" smtClean="0"/>
              <a:t>with laws, policies or legal reforms?</a:t>
            </a:r>
          </a:p>
          <a:p>
            <a:r>
              <a:rPr lang="en-US" dirty="0" smtClean="0"/>
              <a:t>How many </a:t>
            </a:r>
            <a:r>
              <a:rPr lang="en-US" b="1" dirty="0" smtClean="0"/>
              <a:t>arrests</a:t>
            </a:r>
            <a:r>
              <a:rPr lang="en-US" dirty="0" smtClean="0"/>
              <a:t> have been made?</a:t>
            </a:r>
          </a:p>
          <a:p>
            <a:r>
              <a:rPr lang="en-US" dirty="0" smtClean="0"/>
              <a:t>How many </a:t>
            </a:r>
            <a:r>
              <a:rPr lang="en-US" b="1" dirty="0" smtClean="0"/>
              <a:t>prosecutions</a:t>
            </a:r>
            <a:r>
              <a:rPr lang="en-US" dirty="0" smtClean="0"/>
              <a:t> have been made?</a:t>
            </a:r>
          </a:p>
          <a:p>
            <a:r>
              <a:rPr lang="en-US" dirty="0" smtClean="0"/>
              <a:t>How many </a:t>
            </a:r>
            <a:r>
              <a:rPr lang="en-US" b="1" dirty="0" smtClean="0"/>
              <a:t>sentences</a:t>
            </a:r>
            <a:r>
              <a:rPr lang="en-US" dirty="0" smtClean="0"/>
              <a:t> have been passed? </a:t>
            </a:r>
          </a:p>
          <a:p>
            <a:r>
              <a:rPr lang="en-US" dirty="0" smtClean="0"/>
              <a:t>Have human resources or </a:t>
            </a:r>
            <a:r>
              <a:rPr lang="en-US" b="1" dirty="0" smtClean="0"/>
              <a:t>institutional capacity </a:t>
            </a:r>
            <a:r>
              <a:rPr lang="en-US" dirty="0" smtClean="0"/>
              <a:t>for strengthened enforcement and compliance efforts increased, stayed the same, or decreased?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50858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Questions: Enforcement 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compliance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many officials along the law enforcement and criminal justice chain have been trained? (please specify a number for each category)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1308847" y="2761129"/>
          <a:ext cx="2082800" cy="23774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7196"/>
                <a:gridCol w="1165604"/>
              </a:tblGrid>
              <a:tr h="19812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Border officials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812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Clerks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19812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Customs officials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812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Inspectors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19812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Intelligence analysts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812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Investigators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19812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Judges/Magistrates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812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Military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19812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Other (specify)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812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Police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19812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Prosecutors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19812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Rangers (community, other)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7196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Questions: Enforcement 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compliance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What has been the primary focus of law enforcement, customs, and judicial sector training, where applicable? (please select all that apply)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Approximately what percentage of local community members are represented in management and decision making boards? </a:t>
            </a:r>
          </a:p>
          <a:p>
            <a:endParaRPr lang="en-US" dirty="0" smtClean="0"/>
          </a:p>
          <a:p>
            <a:r>
              <a:rPr lang="en-US" dirty="0" smtClean="0"/>
              <a:t>Approximately what percentage of Indigenous Peoples are represented in management and decision making boards?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1622612" y="2447365"/>
          <a:ext cx="2082800" cy="19847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7196"/>
                <a:gridCol w="1165604"/>
              </a:tblGrid>
              <a:tr h="19812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Cooperation/Coordination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Corruption resistance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812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Crime statistics/analysis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812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Interviewing techniques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812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Intelligence analysis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9325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Evidentiary standards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812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Financial investigations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812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Monitoring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19812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Special investigations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812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Technology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80168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Next 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Focal points at national level to coordinate the collection of data for the Monitoring and Reporting </a:t>
            </a:r>
            <a:r>
              <a:rPr lang="en-US" dirty="0" smtClean="0"/>
              <a:t>tool</a:t>
            </a:r>
            <a:endParaRPr lang="en-US" dirty="0"/>
          </a:p>
          <a:p>
            <a:r>
              <a:rPr lang="en-US" dirty="0" smtClean="0"/>
              <a:t>Status report to be submitted to the AU Policy Organs</a:t>
            </a:r>
            <a:endParaRPr lang="en-US" dirty="0"/>
          </a:p>
          <a:p>
            <a:r>
              <a:rPr lang="en-US" dirty="0"/>
              <a:t>Aligning of national and regional Strategies to the continental </a:t>
            </a:r>
            <a:r>
              <a:rPr lang="en-US" dirty="0" smtClean="0"/>
              <a:t>strategy</a:t>
            </a:r>
          </a:p>
          <a:p>
            <a:r>
              <a:rPr lang="en-US" dirty="0" smtClean="0"/>
              <a:t>Partnerships (MS, RECs, UN agencies CSOs)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7840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Contacts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594360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1. Harsen Nyambe </a:t>
            </a:r>
            <a:r>
              <a:rPr lang="en-US" b="1" dirty="0" err="1" smtClean="0"/>
              <a:t>Nyambe</a:t>
            </a:r>
            <a:endParaRPr lang="en-US" b="1" dirty="0" smtClean="0"/>
          </a:p>
          <a:p>
            <a:pPr marL="0" indent="0">
              <a:buNone/>
            </a:pPr>
            <a:r>
              <a:rPr lang="en-US" dirty="0" smtClean="0"/>
              <a:t>Head, ECCWLM Division</a:t>
            </a:r>
          </a:p>
          <a:p>
            <a:pPr marL="0" indent="0">
              <a:buNone/>
            </a:pPr>
            <a:r>
              <a:rPr lang="en-US" dirty="0" smtClean="0"/>
              <a:t>Email: </a:t>
            </a:r>
            <a:r>
              <a:rPr lang="en-US" b="1" dirty="0" smtClean="0"/>
              <a:t>NyambeH@africa-union.org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 smtClean="0"/>
              <a:t>2. Leah </a:t>
            </a:r>
            <a:r>
              <a:rPr lang="en-US" b="1" dirty="0"/>
              <a:t>Wanambwa Naess</a:t>
            </a:r>
          </a:p>
          <a:p>
            <a:pPr marL="0" indent="0">
              <a:buNone/>
            </a:pPr>
            <a:r>
              <a:rPr lang="en-US" dirty="0" smtClean="0"/>
              <a:t>Senior </a:t>
            </a:r>
            <a:r>
              <a:rPr lang="en-US" dirty="0"/>
              <a:t>Policy Officer</a:t>
            </a:r>
          </a:p>
          <a:p>
            <a:pPr marL="0" indent="0">
              <a:buNone/>
            </a:pPr>
            <a:r>
              <a:rPr lang="en-US" dirty="0" smtClean="0"/>
              <a:t>Email</a:t>
            </a:r>
            <a:r>
              <a:rPr lang="en-US" dirty="0"/>
              <a:t>: </a:t>
            </a:r>
            <a:r>
              <a:rPr lang="en-US" b="1" dirty="0" smtClean="0"/>
              <a:t>WanambwaL@africa-union.org</a:t>
            </a:r>
            <a:endParaRPr lang="en-US" b="1" dirty="0"/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825625"/>
            <a:ext cx="4572000" cy="16087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19836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3984" y="95211"/>
            <a:ext cx="10515600" cy="868680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en-US" sz="32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African Strategy on Combating Illegal Exploitation and Illegal Trade in Wild Fauna and Flora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effectLst/>
              </a:rPr>
              <a:t/>
            </a:r>
            <a:b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effectLst/>
              </a:rPr>
            </a:br>
            <a:endParaRPr lang="en-US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5152" y="963891"/>
            <a:ext cx="10113264" cy="5391189"/>
          </a:xfr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/>
          <a:p>
            <a:r>
              <a:rPr lang="en-US" sz="2200" dirty="0" smtClean="0"/>
              <a:t>The </a:t>
            </a:r>
            <a:r>
              <a:rPr lang="en-US" sz="2200" dirty="0"/>
              <a:t>AU Summit adopted in June 2014 the </a:t>
            </a:r>
            <a:r>
              <a:rPr lang="en-US" sz="2200" b="1" dirty="0"/>
              <a:t>EX.CL/Dec.832 (XXV)</a:t>
            </a:r>
            <a:r>
              <a:rPr lang="en-US" sz="2200" dirty="0"/>
              <a:t> in </a:t>
            </a:r>
            <a:r>
              <a:rPr lang="en-US" sz="2200" dirty="0" smtClean="0"/>
              <a:t>Malabo.  </a:t>
            </a:r>
            <a:r>
              <a:rPr lang="en-US" sz="2200" dirty="0"/>
              <a:t>The Decision, specifically targets the illicit exploitation and trade in African wild fauna and flora and </a:t>
            </a:r>
            <a:r>
              <a:rPr lang="en-US" sz="2200" b="1" u="sng" dirty="0"/>
              <a:t>calls</a:t>
            </a:r>
            <a:r>
              <a:rPr lang="en-US" sz="2200" dirty="0"/>
              <a:t> upon the Commission in collaboration with the relevant partners to develop an African Strategy on Combating Illegal Exploitation and Illegal Trade in Wild Flora and Fauna. </a:t>
            </a:r>
            <a:endParaRPr lang="en-US" sz="2200" dirty="0" smtClean="0"/>
          </a:p>
          <a:p>
            <a:endParaRPr lang="en-US" sz="2200" dirty="0" smtClean="0"/>
          </a:p>
          <a:p>
            <a:r>
              <a:rPr lang="en-US" sz="2200" dirty="0" smtClean="0"/>
              <a:t>In </a:t>
            </a:r>
            <a:r>
              <a:rPr lang="en-US" sz="2200" dirty="0"/>
              <a:t>June 2015, the AU Summit through Decision </a:t>
            </a:r>
            <a:r>
              <a:rPr lang="en-US" sz="2200" b="1" dirty="0"/>
              <a:t>EX.CL/Dec.879 (XXVII),</a:t>
            </a:r>
            <a:r>
              <a:rPr lang="en-US" sz="2200" dirty="0"/>
              <a:t> </a:t>
            </a:r>
            <a:r>
              <a:rPr lang="en-US" sz="2200" b="1" u="sng" dirty="0"/>
              <a:t>endorsed </a:t>
            </a:r>
            <a:r>
              <a:rPr lang="en-US" sz="2200" dirty="0"/>
              <a:t>the </a:t>
            </a:r>
            <a:r>
              <a:rPr lang="en-US" sz="2200" dirty="0" smtClean="0"/>
              <a:t>Continental Strategy, and calls </a:t>
            </a:r>
            <a:r>
              <a:rPr lang="en-US" sz="2200" dirty="0"/>
              <a:t>upon Member States and the African Union partners to support the </a:t>
            </a:r>
            <a:r>
              <a:rPr lang="en-US" sz="2200" b="1" u="sng" dirty="0"/>
              <a:t>common strategy </a:t>
            </a:r>
            <a:r>
              <a:rPr lang="en-US" sz="2200" dirty="0"/>
              <a:t>and facilitate implementation of the </a:t>
            </a:r>
            <a:r>
              <a:rPr lang="en-US" sz="2200" b="1" u="sng" dirty="0"/>
              <a:t>action </a:t>
            </a:r>
            <a:r>
              <a:rPr lang="en-US" sz="2200" b="1" u="sng" dirty="0" smtClean="0"/>
              <a:t>plan</a:t>
            </a:r>
            <a:r>
              <a:rPr lang="en-US" sz="2200" dirty="0" smtClean="0"/>
              <a:t>.</a:t>
            </a:r>
          </a:p>
          <a:p>
            <a:endParaRPr lang="en-US" sz="2200" dirty="0" smtClean="0"/>
          </a:p>
          <a:p>
            <a:r>
              <a:rPr lang="en-US" sz="2200" dirty="0" smtClean="0"/>
              <a:t>AMCEN </a:t>
            </a:r>
            <a:r>
              <a:rPr lang="en-US" sz="2200" dirty="0"/>
              <a:t>Decision of June 2017 Ministerial report calls for  the </a:t>
            </a:r>
            <a:r>
              <a:rPr lang="en-US" sz="2200" b="1" u="sng" dirty="0"/>
              <a:t>strengthening of institutions </a:t>
            </a:r>
            <a:r>
              <a:rPr lang="en-US" sz="2200" dirty="0"/>
              <a:t>in Africa to effectively address the issues of wildlife poaching and illegal trade in </a:t>
            </a:r>
            <a:r>
              <a:rPr lang="en-US" sz="2200" dirty="0" smtClean="0"/>
              <a:t>wildlife and </a:t>
            </a:r>
            <a:r>
              <a:rPr lang="en-US" sz="2200" b="1" u="sng" dirty="0" smtClean="0"/>
              <a:t>to </a:t>
            </a:r>
            <a:r>
              <a:rPr lang="en-US" sz="2200" b="1" u="sng" dirty="0"/>
              <a:t>implement </a:t>
            </a:r>
            <a:r>
              <a:rPr lang="en-US" sz="2200" dirty="0"/>
              <a:t>the </a:t>
            </a:r>
            <a:r>
              <a:rPr lang="en-US" sz="2200" dirty="0" smtClean="0"/>
              <a:t>continental strategy at </a:t>
            </a:r>
            <a:r>
              <a:rPr lang="en-US" sz="2200" dirty="0"/>
              <a:t>the national, sub-regional and regional </a:t>
            </a:r>
            <a:r>
              <a:rPr lang="en-US" sz="2200" dirty="0" smtClean="0"/>
              <a:t>levels.</a:t>
            </a:r>
          </a:p>
          <a:p>
            <a:endParaRPr lang="en-US" sz="1800" dirty="0" smtClean="0"/>
          </a:p>
          <a:p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8416" y="5715000"/>
            <a:ext cx="1243584" cy="1143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54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accent6">
                    <a:lumMod val="50000"/>
                  </a:schemeClr>
                </a:solidFill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536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74053"/>
            <a:ext cx="10515600" cy="1151827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Strategy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325880"/>
            <a:ext cx="10515600" cy="5221224"/>
          </a:xfr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>
            <a:normAutofit lnSpcReduction="10000"/>
          </a:bodyPr>
          <a:lstStyle/>
          <a:p>
            <a:r>
              <a:rPr lang="en-US" dirty="0"/>
              <a:t>Formulated to</a:t>
            </a:r>
            <a:r>
              <a:rPr lang="en-US" b="1" dirty="0"/>
              <a:t> </a:t>
            </a:r>
            <a:r>
              <a:rPr lang="en-US" dirty="0"/>
              <a:t>guide</a:t>
            </a:r>
            <a:r>
              <a:rPr lang="en-US" b="1" dirty="0"/>
              <a:t> </a:t>
            </a:r>
            <a:r>
              <a:rPr lang="en-US" dirty="0"/>
              <a:t>a common, 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coordinated</a:t>
            </a:r>
            <a:r>
              <a:rPr lang="en-US" dirty="0"/>
              <a:t> response by countries in Africa to combat the illegal trade in wild fauna and flora</a:t>
            </a:r>
          </a:p>
          <a:p>
            <a:endParaRPr lang="en-GB" dirty="0"/>
          </a:p>
          <a:p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Objective</a:t>
            </a:r>
            <a:r>
              <a:rPr lang="en-US" dirty="0"/>
              <a:t>: to prevent, reduce and eventually eliminate the illegal trade in wild fauna and flora in Africa through the implementation of an Africa wide 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strategic framework</a:t>
            </a:r>
            <a:r>
              <a:rPr lang="en-US" dirty="0"/>
              <a:t>, </a:t>
            </a:r>
            <a:r>
              <a:rPr lang="en-US" u="sng" dirty="0"/>
              <a:t>endorsed</a:t>
            </a:r>
            <a:r>
              <a:rPr lang="en-US" dirty="0"/>
              <a:t> and </a:t>
            </a:r>
            <a:r>
              <a:rPr lang="en-US" u="sng" dirty="0"/>
              <a:t>acted upon </a:t>
            </a:r>
            <a:r>
              <a:rPr lang="en-US" dirty="0"/>
              <a:t>by the African Union and its member states</a:t>
            </a:r>
          </a:p>
          <a:p>
            <a:endParaRPr lang="en-US" dirty="0"/>
          </a:p>
          <a:p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Builds upon </a:t>
            </a:r>
            <a:r>
              <a:rPr lang="en-US" dirty="0"/>
              <a:t>and supports </a:t>
            </a:r>
            <a:r>
              <a:rPr lang="en-GB" dirty="0"/>
              <a:t>actions taken by AU Member States to implement their obligations and commitments under international agreements, including under CITES </a:t>
            </a:r>
            <a:r>
              <a:rPr lang="en-GB" dirty="0" smtClean="0"/>
              <a:t>as well as </a:t>
            </a:r>
            <a:r>
              <a:rPr lang="en-GB" dirty="0"/>
              <a:t>International events done to </a:t>
            </a:r>
            <a:r>
              <a:rPr lang="en-GB" u="sng" dirty="0"/>
              <a:t>raise the profile</a:t>
            </a:r>
            <a:r>
              <a:rPr lang="en-GB" dirty="0"/>
              <a:t> of illegal wildlife trade and to </a:t>
            </a:r>
            <a:r>
              <a:rPr lang="en-GB" u="sng" dirty="0"/>
              <a:t>secure political support</a:t>
            </a: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2105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Strategic Components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Political Commitment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Regional and International Collaboration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Enforcement and Compliance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Capacity and Development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Awareness and Advocacy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Knowledge Information and Technology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Governance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1245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Coordination Structure/Mechanism</a:t>
            </a:r>
            <a:endParaRPr lang="en-US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42638" y="1690688"/>
            <a:ext cx="4525124" cy="446501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057963" y="1690687"/>
            <a:ext cx="5005636" cy="4384993"/>
          </a:xfrm>
          <a:ln>
            <a:solidFill>
              <a:schemeClr val="accent6">
                <a:lumMod val="75000"/>
              </a:schemeClr>
            </a:solidFill>
          </a:ln>
        </p:spPr>
        <p:txBody>
          <a:bodyPr>
            <a:normAutofit lnSpcReduction="10000"/>
          </a:bodyPr>
          <a:lstStyle/>
          <a:p>
            <a:pPr marL="282575" indent="-282575"/>
            <a:r>
              <a:rPr lang="en-US" sz="2400" dirty="0" smtClean="0">
                <a:latin typeface="Arial"/>
                <a:ea typeface="Calibri"/>
                <a:cs typeface="Times New Roman"/>
              </a:rPr>
              <a:t>Experts Group: </a:t>
            </a:r>
            <a:r>
              <a:rPr lang="en-US" sz="2400" i="1" dirty="0" smtClean="0">
                <a:solidFill>
                  <a:schemeClr val="accent1">
                    <a:lumMod val="50000"/>
                  </a:schemeClr>
                </a:solidFill>
                <a:latin typeface="Arial"/>
                <a:ea typeface="Calibri"/>
                <a:cs typeface="Times New Roman"/>
              </a:rPr>
              <a:t>Rolling out country specific actions on the implementation of the strategy</a:t>
            </a:r>
          </a:p>
          <a:p>
            <a:pPr marL="282575" indent="-282575"/>
            <a:endParaRPr lang="en-US" sz="2400" dirty="0" smtClean="0">
              <a:latin typeface="Arial"/>
              <a:ea typeface="Calibri"/>
              <a:cs typeface="Times New Roman"/>
            </a:endParaRPr>
          </a:p>
          <a:p>
            <a:pPr marL="282575" indent="-282575"/>
            <a:r>
              <a:rPr lang="en-US" sz="2400" dirty="0" smtClean="0">
                <a:latin typeface="Arial"/>
                <a:ea typeface="Calibri"/>
                <a:cs typeface="Times New Roman"/>
              </a:rPr>
              <a:t>Implementation: </a:t>
            </a:r>
            <a:r>
              <a:rPr lang="en-US" sz="2400" i="1" dirty="0" smtClean="0">
                <a:solidFill>
                  <a:schemeClr val="accent1">
                    <a:lumMod val="50000"/>
                  </a:schemeClr>
                </a:solidFill>
                <a:latin typeface="Arial"/>
                <a:ea typeface="Calibri"/>
                <a:cs typeface="Times New Roman"/>
              </a:rPr>
              <a:t>Monitoring and </a:t>
            </a:r>
            <a:r>
              <a:rPr lang="en-US" sz="2400" i="1" dirty="0">
                <a:solidFill>
                  <a:schemeClr val="accent1">
                    <a:lumMod val="50000"/>
                  </a:schemeClr>
                </a:solidFill>
                <a:latin typeface="Arial"/>
                <a:ea typeface="Calibri"/>
                <a:cs typeface="Times New Roman"/>
              </a:rPr>
              <a:t>Reporting Framework</a:t>
            </a:r>
          </a:p>
          <a:p>
            <a:pPr marL="282575" indent="-282575"/>
            <a:endParaRPr lang="en-US" sz="2400" dirty="0" smtClean="0">
              <a:latin typeface="Arial"/>
              <a:ea typeface="Calibri"/>
              <a:cs typeface="Times New Roman"/>
            </a:endParaRPr>
          </a:p>
          <a:p>
            <a:pPr marL="282575" indent="-282575"/>
            <a:r>
              <a:rPr lang="en-US" sz="2400" dirty="0" smtClean="0">
                <a:latin typeface="Arial"/>
                <a:ea typeface="Calibri"/>
                <a:cs typeface="Times New Roman"/>
              </a:rPr>
              <a:t>Coordination </a:t>
            </a:r>
            <a:r>
              <a:rPr lang="en-US" sz="2400" dirty="0">
                <a:latin typeface="Arial"/>
                <a:ea typeface="Calibri"/>
                <a:cs typeface="Times New Roman"/>
              </a:rPr>
              <a:t>and </a:t>
            </a:r>
            <a:r>
              <a:rPr lang="en-US" sz="2400" dirty="0" smtClean="0">
                <a:latin typeface="Arial"/>
                <a:ea typeface="Calibri"/>
                <a:cs typeface="Times New Roman"/>
              </a:rPr>
              <a:t>Secretariat: </a:t>
            </a:r>
            <a:r>
              <a:rPr lang="en-US" sz="2400" i="1" dirty="0" smtClean="0">
                <a:solidFill>
                  <a:schemeClr val="accent1">
                    <a:lumMod val="50000"/>
                  </a:schemeClr>
                </a:solidFill>
                <a:latin typeface="Arial"/>
                <a:ea typeface="Calibri"/>
                <a:cs typeface="Times New Roman"/>
              </a:rPr>
              <a:t>AUC-DREA</a:t>
            </a:r>
          </a:p>
          <a:p>
            <a:pPr marL="282575" indent="-282575"/>
            <a:endParaRPr lang="en-US" sz="2400" dirty="0" smtClean="0">
              <a:latin typeface="Arial"/>
              <a:ea typeface="Calibri"/>
              <a:cs typeface="Times New Roman"/>
            </a:endParaRPr>
          </a:p>
          <a:p>
            <a:pPr marL="282575" indent="-282575"/>
            <a:r>
              <a:rPr lang="en-US" sz="2400" dirty="0" smtClean="0">
                <a:latin typeface="Arial"/>
                <a:ea typeface="Calibri"/>
                <a:cs typeface="Times New Roman"/>
              </a:rPr>
              <a:t>AU Summit and STC: </a:t>
            </a:r>
            <a:r>
              <a:rPr lang="en-US" sz="2400" i="1" dirty="0" smtClean="0">
                <a:solidFill>
                  <a:schemeClr val="accent1">
                    <a:lumMod val="50000"/>
                  </a:schemeClr>
                </a:solidFill>
                <a:latin typeface="Arial"/>
                <a:ea typeface="Calibri"/>
                <a:cs typeface="Times New Roman"/>
              </a:rPr>
              <a:t>Political and strategic guidance</a:t>
            </a:r>
            <a:endParaRPr lang="en-US" sz="2400" i="1" dirty="0">
              <a:solidFill>
                <a:schemeClr val="accent1">
                  <a:lumMod val="50000"/>
                </a:schemeClr>
              </a:solidFill>
              <a:latin typeface="Arial"/>
              <a:ea typeface="Calibri"/>
              <a:cs typeface="Times New Roman"/>
            </a:endParaRPr>
          </a:p>
          <a:p>
            <a:pPr marL="282575" indent="-282575"/>
            <a:endParaRPr lang="en-US" dirty="0"/>
          </a:p>
        </p:txBody>
      </p:sp>
      <p:pic>
        <p:nvPicPr>
          <p:cNvPr id="6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6116" y="6075680"/>
            <a:ext cx="882043" cy="7543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021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74053"/>
            <a:ext cx="10515600" cy="1151827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mplementation</a:t>
            </a:r>
            <a:endParaRPr lang="en-US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325880"/>
            <a:ext cx="10515600" cy="5221224"/>
          </a:xfr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>
            <a:normAutofit lnSpcReduction="10000"/>
          </a:bodyPr>
          <a:lstStyle/>
          <a:p>
            <a:r>
              <a:rPr lang="en-US" sz="3200" dirty="0" smtClean="0"/>
              <a:t>Experts Group for the implementation of the Continental Strategy was established and operationalized - held its first sitting in September 2017: the most recent in Addis Ababa – Chaired by Kenya – Key outcomes (M&amp;E, CITES, Advocacy)</a:t>
            </a:r>
          </a:p>
          <a:p>
            <a:pPr marL="0" indent="0">
              <a:buNone/>
            </a:pPr>
            <a:endParaRPr lang="en-GB" sz="3200" dirty="0"/>
          </a:p>
          <a:p>
            <a:r>
              <a:rPr lang="en-US" sz="3200" dirty="0" smtClean="0"/>
              <a:t>Monitoring and Reporting tool for the Strategy developed and endorsed by the STC on ARDWE in October 2019</a:t>
            </a:r>
          </a:p>
          <a:p>
            <a:endParaRPr lang="en-US" sz="3200" dirty="0" smtClean="0"/>
          </a:p>
          <a:p>
            <a:r>
              <a:rPr lang="en-US" sz="3200" dirty="0" smtClean="0"/>
              <a:t>High level event on Corruption and the illicit Exploitation of Africa’s Natural Resources: Fisheries, Forests and Wildlife held on 8 Feb 2019 on the margins of the AU Assembly</a:t>
            </a:r>
            <a:endParaRPr lang="en-US" sz="32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6636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953730" y="1383173"/>
            <a:ext cx="10515600" cy="4351338"/>
          </a:xfrm>
        </p:spPr>
        <p:txBody>
          <a:bodyPr/>
          <a:lstStyle/>
          <a:p>
            <a:endParaRPr lang="en-US" b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US" sz="5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en-US" sz="5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Monitoring </a:t>
            </a:r>
            <a:r>
              <a:rPr lang="en-US" sz="5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Reporting Tool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9763417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8936"/>
            <a:ext cx="10515600" cy="854075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of existing strategies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84729"/>
            <a:ext cx="10515600" cy="5710517"/>
          </a:xfrm>
        </p:spPr>
        <p:txBody>
          <a:bodyPr>
            <a:normAutofit fontScale="55000" lnSpcReduction="20000"/>
          </a:bodyPr>
          <a:lstStyle/>
          <a:p>
            <a:pPr lvl="0"/>
            <a:endParaRPr lang="en-US" sz="4500" dirty="0" smtClean="0"/>
          </a:p>
          <a:p>
            <a:pPr lvl="0"/>
            <a:r>
              <a:rPr lang="en-US" sz="5000" dirty="0" smtClean="0"/>
              <a:t>African </a:t>
            </a:r>
            <a:r>
              <a:rPr lang="en-US" sz="5000" dirty="0"/>
              <a:t>Strategy to Combat Illegal Exploitation and illegal Trade in Wild Flora and Fauna in Africa May 2015</a:t>
            </a:r>
          </a:p>
          <a:p>
            <a:pPr lvl="0"/>
            <a:r>
              <a:rPr lang="en-US" sz="5000" dirty="0"/>
              <a:t>East African Community Strategy to Combat Poaching, Illegal Trade and Trafficking of Wildlife and Wildlife Products 2017/18-2021/22</a:t>
            </a:r>
          </a:p>
          <a:p>
            <a:pPr lvl="0"/>
            <a:r>
              <a:rPr lang="en-US" sz="5000" dirty="0"/>
              <a:t>Economic Community of West African States Combating Wildlife Trafficking in West Africa: </a:t>
            </a:r>
            <a:r>
              <a:rPr lang="en-US" sz="5000" i="1" dirty="0"/>
              <a:t>A Guide for Developing a Counter Wildlife Trafficking Response</a:t>
            </a:r>
          </a:p>
          <a:p>
            <a:pPr lvl="0"/>
            <a:r>
              <a:rPr lang="en-US" sz="5000" dirty="0"/>
              <a:t>European Union Action Plan Against Wildlife Trafficking</a:t>
            </a:r>
          </a:p>
          <a:p>
            <a:pPr lvl="0"/>
            <a:r>
              <a:rPr lang="en-US" sz="5000" dirty="0">
                <a:solidFill>
                  <a:schemeClr val="accent1">
                    <a:lumMod val="75000"/>
                  </a:schemeClr>
                </a:solidFill>
              </a:rPr>
              <a:t>Intergovernmental Authority on Development Regional Strategy Wildlife Management July 2017</a:t>
            </a:r>
          </a:p>
          <a:p>
            <a:pPr lvl="0"/>
            <a:r>
              <a:rPr lang="en-US" sz="5000" dirty="0"/>
              <a:t>Southern Africa Development Community Law Enforcement and Anti-Poaching strategy</a:t>
            </a:r>
          </a:p>
          <a:p>
            <a:r>
              <a:rPr lang="en-US" sz="5000" dirty="0"/>
              <a:t>United States National Strategy for Combating Wildlife Trafficking February 2014</a:t>
            </a:r>
            <a:r>
              <a:rPr lang="en-US" sz="5000" dirty="0" smtClean="0">
                <a:effectLst/>
              </a:rPr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2315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94796"/>
            <a:ext cx="10515600" cy="665816"/>
          </a:xfrm>
        </p:spPr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Comparison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995082"/>
            <a:ext cx="10515600" cy="5602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108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1440</TotalTime>
  <Words>1249</Words>
  <Application>Microsoft Office PowerPoint</Application>
  <PresentationFormat>Widescreen</PresentationFormat>
  <Paragraphs>143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Office Theme</vt:lpstr>
      <vt:lpstr>Conserving Africa’s Wild Fauna and Flora</vt:lpstr>
      <vt:lpstr> African Strategy on Combating Illegal Exploitation and Illegal Trade in Wild Fauna and Flora </vt:lpstr>
      <vt:lpstr>The Strategy</vt:lpstr>
      <vt:lpstr>Strategic Components</vt:lpstr>
      <vt:lpstr>Coordination Structure/Mechanism</vt:lpstr>
      <vt:lpstr>Implementation</vt:lpstr>
      <vt:lpstr>PowerPoint Presentation</vt:lpstr>
      <vt:lpstr>Review of existing strategies</vt:lpstr>
      <vt:lpstr>Comparison</vt:lpstr>
      <vt:lpstr>1. Political Commitment</vt:lpstr>
      <vt:lpstr>Questions - Political Commitment </vt:lpstr>
      <vt:lpstr>2. Regional and International Collaboration</vt:lpstr>
      <vt:lpstr>Questions: Regional and International Collaboration</vt:lpstr>
      <vt:lpstr>3. Enforcement and Compliance</vt:lpstr>
      <vt:lpstr>Questions: Enforcement and compliance</vt:lpstr>
      <vt:lpstr>Questions: Enforcement and compliance</vt:lpstr>
      <vt:lpstr>Questions: Enforcement and compliance</vt:lpstr>
      <vt:lpstr>Next Steps</vt:lpstr>
      <vt:lpstr>Contacts</vt:lpstr>
      <vt:lpstr>Thank you</vt:lpstr>
    </vt:vector>
  </TitlesOfParts>
  <Company>African Union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Conserving Africa’s Wild Fauna and Flora</dc:title>
  <dc:creator>Leah Naess Wanambwa</dc:creator>
  <cp:lastModifiedBy>Leah Naess Wanambwa</cp:lastModifiedBy>
  <cp:revision>47</cp:revision>
  <dcterms:created xsi:type="dcterms:W3CDTF">2018-05-10T20:48:40Z</dcterms:created>
  <dcterms:modified xsi:type="dcterms:W3CDTF">2020-03-03T07:07:59Z</dcterms:modified>
</cp:coreProperties>
</file>